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15"/>
  </p:notesMasterIdLst>
  <p:handoutMasterIdLst>
    <p:handoutMasterId r:id="rId16"/>
  </p:handoutMasterIdLst>
  <p:sldIdLst>
    <p:sldId id="2145708251" r:id="rId5"/>
    <p:sldId id="892" r:id="rId6"/>
    <p:sldId id="2145708245" r:id="rId7"/>
    <p:sldId id="893" r:id="rId8"/>
    <p:sldId id="1204" r:id="rId9"/>
    <p:sldId id="1205" r:id="rId10"/>
    <p:sldId id="1040" r:id="rId11"/>
    <p:sldId id="1177" r:id="rId12"/>
    <p:sldId id="348" r:id="rId13"/>
    <p:sldId id="1103" r:id="rId14"/>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3113" userDrawn="1">
          <p15:clr>
            <a:srgbClr val="A4A3A4"/>
          </p15:clr>
        </p15:guide>
        <p15:guide id="4" pos="5321"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07C7175-5F2F-E2D5-4985-25EEA6287334}" name="Guest User" initials="GU" userId="S::urn:spo:anon#b971dad0427b23b39fd780c7c4de61bd70b4843022e4f10b9dc280b96114cf3a::" providerId="AD"/>
  <p188:author id="{FBD5507C-A371-E2E6-D1DA-7A21576B8FD0}" name="Guest User" initials="GU" userId="S::urn:spo:anon#295c83efffe5083574ed21625641f9b7475b3ccc32d9decb57ea7a552ba70852::" providerId="AD"/>
  <p188:author id="{C347647C-82DF-3714-D566-1F297C5840CD}" name="SOPHIA PAPADAKIS" initials="SP" userId="341674e120739e96" providerId="Windows Live"/>
  <p188:author id="{1E1CE6F1-31B4-A8F2-E696-2958A6EE8827}" name="Sophia Papadakis" initials="SP" userId="S::sophia@ncsct.co.uk::b95f17c4-d9c4-4e13-899b-4e888ddd5376" providerId="AD"/>
  <p188:author id="{86520EF7-4688-0A30-ACD2-9C216CA4ABDC}" name="Guest User" initials="GU" userId="S::urn:spo:anon#8568165eb13b5596d4ad53a21fcfbc5a9a232e64f2cf3ebc851d97d7481d7a79::"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05EB8"/>
    <a:srgbClr val="EE8B00"/>
    <a:srgbClr val="00A3DC"/>
    <a:srgbClr val="FFB81B"/>
    <a:srgbClr val="000000"/>
    <a:srgbClr val="DA2A1B"/>
    <a:srgbClr val="AF2573"/>
    <a:srgbClr val="01A599"/>
    <a:srgbClr val="75BA1F"/>
    <a:srgbClr val="0072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7770" autoAdjust="0"/>
    <p:restoredTop sz="57958" autoAdjust="0"/>
  </p:normalViewPr>
  <p:slideViewPr>
    <p:cSldViewPr snapToGrid="0" snapToObjects="1">
      <p:cViewPr varScale="1">
        <p:scale>
          <a:sx n="68" d="100"/>
          <a:sy n="68" d="100"/>
        </p:scale>
        <p:origin x="2800" y="200"/>
      </p:cViewPr>
      <p:guideLst>
        <p:guide orient="horz" pos="2160"/>
        <p:guide pos="2880"/>
        <p:guide orient="horz" pos="3113"/>
        <p:guide pos="5321"/>
      </p:guideLst>
    </p:cSldViewPr>
  </p:slideViewPr>
  <p:outlineViewPr>
    <p:cViewPr>
      <p:scale>
        <a:sx n="33" d="100"/>
        <a:sy n="33" d="100"/>
      </p:scale>
      <p:origin x="0" y="-6552"/>
    </p:cViewPr>
  </p:outlineViewPr>
  <p:notesTextViewPr>
    <p:cViewPr>
      <p:scale>
        <a:sx n="100" d="100"/>
        <a:sy n="100" d="100"/>
      </p:scale>
      <p:origin x="0" y="0"/>
    </p:cViewPr>
  </p:notesTextViewPr>
  <p:sorterViewPr>
    <p:cViewPr varScale="1">
      <p:scale>
        <a:sx n="1" d="1"/>
        <a:sy n="1" d="1"/>
      </p:scale>
      <p:origin x="0" y="0"/>
    </p:cViewPr>
  </p:sorterViewPr>
  <p:notesViewPr>
    <p:cSldViewPr snapToGrid="0" snapToObjects="1">
      <p:cViewPr varScale="1">
        <p:scale>
          <a:sx n="87" d="100"/>
          <a:sy n="87" d="100"/>
        </p:scale>
        <p:origin x="3840"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ophia Papadakis" userId="S::sophia@ncsct.co.uk::b95f17c4-d9c4-4e13-899b-4e888ddd5376" providerId="AD" clId="Web-{88983DDB-6B8E-9070-7DE7-5E06E75C4EAA}"/>
    <pc:docChg chg="modSld">
      <pc:chgData name="Sophia Papadakis" userId="S::sophia@ncsct.co.uk::b95f17c4-d9c4-4e13-899b-4e888ddd5376" providerId="AD" clId="Web-{88983DDB-6B8E-9070-7DE7-5E06E75C4EAA}" dt="2024-03-11T11:15:17.806" v="12"/>
      <pc:docMkLst>
        <pc:docMk/>
      </pc:docMkLst>
      <pc:sldChg chg="modNotes">
        <pc:chgData name="Sophia Papadakis" userId="S::sophia@ncsct.co.uk::b95f17c4-d9c4-4e13-899b-4e888ddd5376" providerId="AD" clId="Web-{88983DDB-6B8E-9070-7DE7-5E06E75C4EAA}" dt="2024-03-11T11:15:17.806" v="12"/>
        <pc:sldMkLst>
          <pc:docMk/>
          <pc:sldMk cId="109200769" sldId="2145708245"/>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dirty="0">
              <a:latin typeface="Century Gothic" panose="020B0502020202020204"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166CA80A-42B6-8E41-9525-2A086360CB33}" type="datetime1">
              <a:rPr lang="en-US">
                <a:latin typeface="Century Gothic" panose="020B0502020202020204" pitchFamily="34" charset="0"/>
              </a:rPr>
              <a:pPr>
                <a:defRPr/>
              </a:pPr>
              <a:t>3/11/2024</a:t>
            </a:fld>
            <a:endParaRPr lang="en-US" dirty="0">
              <a:latin typeface="Century Gothic" panose="020B0502020202020204" pitchFamily="34" charset="0"/>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dirty="0">
              <a:latin typeface="Century Gothic" panose="020B0502020202020204" pitchFamily="34" charset="0"/>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A21D9719-0090-5543-A777-ABB8C070B7A9}" type="slidenum">
              <a:rPr lang="en-US">
                <a:latin typeface="Century Gothic" panose="020B0502020202020204" pitchFamily="34" charset="0"/>
              </a:rPr>
              <a:pPr>
                <a:defRPr/>
              </a:pPr>
              <a:t>‹#›</a:t>
            </a:fld>
            <a:endParaRPr lang="en-US" dirty="0">
              <a:latin typeface="Century Gothic" panose="020B0502020202020204" pitchFamily="34" charset="0"/>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b="0" i="0">
                <a:latin typeface="Century Gothic" panose="020B0502020202020204" pitchFamily="34" charset="0"/>
                <a:ea typeface="+mn-ea"/>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b="0" i="0">
                <a:latin typeface="Century Gothic" panose="020B0502020202020204" pitchFamily="34" charset="0"/>
                <a:ea typeface="+mn-ea"/>
                <a:cs typeface="+mn-cs"/>
              </a:defRPr>
            </a:lvl1pPr>
          </a:lstStyle>
          <a:p>
            <a:pPr>
              <a:defRPr/>
            </a:pPr>
            <a:fld id="{3C4B8611-C51B-8D42-9529-83F35716B3F2}" type="datetime1">
              <a:rPr lang="en-US" smtClean="0"/>
              <a:pPr>
                <a:defRPr/>
              </a:pPr>
              <a:t>3/11/2024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endParaRPr lang="en-US" noProof="0"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b="0" i="0">
                <a:latin typeface="Century Gothic" panose="020B0502020202020204" pitchFamily="34" charset="0"/>
                <a:ea typeface="+mn-ea"/>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b="0" i="0">
                <a:latin typeface="Century Gothic" panose="020B0502020202020204" pitchFamily="34" charset="0"/>
                <a:ea typeface="+mn-ea"/>
                <a:cs typeface="+mn-cs"/>
              </a:defRPr>
            </a:lvl1pPr>
          </a:lstStyle>
          <a:p>
            <a:pPr>
              <a:defRPr/>
            </a:pPr>
            <a:fld id="{242A2382-4541-B845-B6D5-E8B5A330E247}" type="slidenum">
              <a:rPr lang="en-US" smtClean="0"/>
              <a:pPr>
                <a:defRPr/>
              </a:pPr>
              <a:t>‹#›</a:t>
            </a:fld>
            <a:endParaRPr lang="en-US" dirty="0"/>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b="0" i="0" kern="1200">
        <a:solidFill>
          <a:schemeClr val="tx1"/>
        </a:solidFill>
        <a:latin typeface="Arial" panose="020B0604020202020204" pitchFamily="34" charset="0"/>
        <a:ea typeface="Arial" panose="020B0604020202020204" pitchFamily="34" charset="0"/>
        <a:cs typeface="Arial" panose="020B0604020202020204" pitchFamily="34" charset="0"/>
      </a:defRPr>
    </a:lvl1pPr>
    <a:lvl2pPr marL="457200" algn="l" defTabSz="457200" rtl="0" eaLnBrk="0" fontAlgn="base" hangingPunct="0">
      <a:spcBef>
        <a:spcPct val="30000"/>
      </a:spcBef>
      <a:spcAft>
        <a:spcPct val="0"/>
      </a:spcAft>
      <a:defRPr sz="1200" b="0" i="0" kern="12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914400" algn="l" defTabSz="457200" rtl="0" eaLnBrk="0" fontAlgn="base" hangingPunct="0">
      <a:spcBef>
        <a:spcPct val="30000"/>
      </a:spcBef>
      <a:spcAft>
        <a:spcPct val="0"/>
      </a:spcAft>
      <a:defRPr sz="1200" b="0" i="0" kern="12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371600" algn="l" defTabSz="457200" rtl="0" eaLnBrk="0" fontAlgn="base" hangingPunct="0">
      <a:spcBef>
        <a:spcPct val="30000"/>
      </a:spcBef>
      <a:spcAft>
        <a:spcPct val="0"/>
      </a:spcAft>
      <a:defRPr sz="1200" b="0" i="0" kern="12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1828800" algn="l" defTabSz="457200" rtl="0" eaLnBrk="0" fontAlgn="base" hangingPunct="0">
      <a:spcBef>
        <a:spcPct val="30000"/>
      </a:spcBef>
      <a:spcAft>
        <a:spcPct val="0"/>
      </a:spcAft>
      <a:defRPr sz="1200" b="0" i="0" kern="12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sps.nhs.uk/wp-content/uploads/2020/03/UKMi_QA_Interactions-with-tobacco_update_Jul-2020.pdf" TargetMode="External"/><Relationship Id="rId2" Type="http://schemas.openxmlformats.org/officeDocument/2006/relationships/slide" Target="../slides/slide3.xml"/><Relationship Id="rId1" Type="http://schemas.openxmlformats.org/officeDocument/2006/relationships/notesMaster" Target="../notesMasters/notesMaster1.xml"/><Relationship Id="rId5" Type="http://schemas.openxmlformats.org/officeDocument/2006/relationships/hyperlink" Target="https://www.nps.org.au/australian-prescriber/articles/smoking-and-drug-interactions#articl" TargetMode="External"/><Relationship Id="rId4" Type="http://schemas.openxmlformats.org/officeDocument/2006/relationships/hyperlink" Target="https://pharmaceutical-journal.com/article/ld/tobacco-smoking-and-its-potential-drug-interactions"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168744-BB76-F908-0E60-B837191EB36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135ADC3-E98A-8054-E182-20532284910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690DD1E-DACB-DCEA-B192-E084592E5DFC}"/>
              </a:ext>
            </a:extLst>
          </p:cNvPr>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b="1" dirty="0">
                <a:latin typeface="Arial" panose="020B0604020202020204" pitchFamily="34" charset="0"/>
                <a:cs typeface="Arial" panose="020B0604020202020204" pitchFamily="34" charset="0"/>
              </a:rPr>
              <a:t>Smoking and psychotropic medication interactions</a:t>
            </a:r>
          </a:p>
          <a:p>
            <a:endParaRPr lang="en-US" sz="1200" dirty="0">
              <a:latin typeface="Arial" panose="020B0604020202020204" pitchFamily="34" charset="0"/>
              <a:cs typeface="Arial" panose="020B0604020202020204" pitchFamily="34" charset="0"/>
            </a:endParaRPr>
          </a:p>
          <a:p>
            <a:r>
              <a:rPr lang="en-US" sz="1200" dirty="0">
                <a:latin typeface="Arial" panose="020B0604020202020204" pitchFamily="34" charset="0"/>
                <a:cs typeface="Arial" panose="020B0604020202020204" pitchFamily="34" charset="0"/>
              </a:rPr>
              <a:t>We will look now at smoking and psychotropic medication interactions. </a:t>
            </a:r>
          </a:p>
        </p:txBody>
      </p:sp>
      <p:sp>
        <p:nvSpPr>
          <p:cNvPr id="4" name="Slide Number Placeholder 3">
            <a:extLst>
              <a:ext uri="{FF2B5EF4-FFF2-40B4-BE49-F238E27FC236}">
                <a16:creationId xmlns:a16="http://schemas.microsoft.com/office/drawing/2014/main" id="{D8E50F4B-8892-5380-44CC-09CEA61BC810}"/>
              </a:ext>
            </a:extLst>
          </p:cNvPr>
          <p:cNvSpPr>
            <a:spLocks noGrp="1"/>
          </p:cNvSpPr>
          <p:nvPr>
            <p:ph type="sldNum" sz="quarter" idx="5"/>
          </p:nvPr>
        </p:nvSpPr>
        <p:spPr/>
        <p:txBody>
          <a:bodyPr/>
          <a:lstStyle/>
          <a:p>
            <a:pPr>
              <a:defRPr/>
            </a:pPr>
            <a:fld id="{242A2382-4541-B845-B6D5-E8B5A330E247}" type="slidenum">
              <a:rPr lang="en-US" smtClean="0"/>
              <a:pPr>
                <a:defRPr/>
              </a:pPr>
              <a:t>1</a:t>
            </a:fld>
            <a:endParaRPr lang="en-US" dirty="0"/>
          </a:p>
        </p:txBody>
      </p:sp>
    </p:spTree>
    <p:extLst>
      <p:ext uri="{BB962C8B-B14F-4D97-AF65-F5344CB8AC3E}">
        <p14:creationId xmlns:p14="http://schemas.microsoft.com/office/powerpoint/2010/main" val="18326306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10</a:t>
            </a:fld>
            <a:endParaRPr lang="en-US" dirty="0"/>
          </a:p>
        </p:txBody>
      </p:sp>
    </p:spTree>
    <p:extLst>
      <p:ext uri="{BB962C8B-B14F-4D97-AF65-F5344CB8AC3E}">
        <p14:creationId xmlns:p14="http://schemas.microsoft.com/office/powerpoint/2010/main" val="16370596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F140C5-CF2E-0D7B-48B1-41EE4BAFB51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4B2F02F-4367-BA76-9997-BBE2664A12D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90F2082-922C-0079-75B3-669A93193BF0}"/>
              </a:ext>
            </a:extLst>
          </p:cNvPr>
          <p:cNvSpPr>
            <a:spLocks noGrp="1"/>
          </p:cNvSpPr>
          <p:nvPr>
            <p:ph type="body" idx="1"/>
          </p:nvPr>
        </p:nvSpPr>
        <p:spPr/>
        <p:txBody>
          <a:bodyPr>
            <a:normAutofit/>
          </a:bodyPr>
          <a:lstStyle/>
          <a:p>
            <a:r>
              <a:rPr lang="en-GB" sz="1200" dirty="0">
                <a:effectLst/>
                <a:latin typeface="Arial" panose="020B0604020202020204" pitchFamily="34" charset="0"/>
                <a:ea typeface="Times New Roman" panose="02020603050405020304" pitchFamily="18" charset="0"/>
                <a:cs typeface="Arial" panose="020B0604020202020204" pitchFamily="34" charset="0"/>
              </a:rPr>
              <a:t>It may be necessary to </a:t>
            </a:r>
            <a:r>
              <a:rPr lang="en-GB" sz="1200" b="1" dirty="0">
                <a:effectLst/>
                <a:latin typeface="Arial" panose="020B0604020202020204" pitchFamily="34" charset="0"/>
                <a:ea typeface="Times New Roman" panose="02020603050405020304" pitchFamily="18" charset="0"/>
                <a:cs typeface="Arial" panose="020B0604020202020204" pitchFamily="34" charset="0"/>
              </a:rPr>
              <a:t>adjust dosages of some medications when people quit.</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GB" sz="1200" dirty="0">
                <a:effectLst/>
                <a:latin typeface="Arial" panose="020B0604020202020204" pitchFamily="34" charset="0"/>
                <a:ea typeface="Times New Roman" panose="02020603050405020304" pitchFamily="18" charset="0"/>
                <a:cs typeface="Arial" panose="020B0604020202020204" pitchFamily="34" charset="0"/>
              </a:rPr>
              <a:t> </a:t>
            </a:r>
          </a:p>
          <a:p>
            <a:r>
              <a:rPr lang="en-GB" sz="1200" dirty="0">
                <a:effectLst/>
                <a:latin typeface="Arial" panose="020B0604020202020204" pitchFamily="34" charset="0"/>
                <a:ea typeface="Times New Roman" panose="02020603050405020304" pitchFamily="18" charset="0"/>
                <a:cs typeface="Arial" panose="020B0604020202020204" pitchFamily="34" charset="0"/>
              </a:rPr>
              <a:t>Dosage may need to be adjusted by the prescriber if the dose was worked out before the patient stopped smoking and then again if the patient relapses.</a:t>
            </a:r>
          </a:p>
          <a:p>
            <a:r>
              <a:rPr lang="en-CA" sz="1200" dirty="0">
                <a:effectLst/>
                <a:latin typeface="Arial" panose="020B0604020202020204" pitchFamily="34" charset="0"/>
                <a:ea typeface="Times New Roman" panose="02020603050405020304" pitchFamily="18" charset="0"/>
                <a:cs typeface="Arial" panose="020B0604020202020204" pitchFamily="34" charset="0"/>
              </a:rPr>
              <a:t>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US" sz="1200" dirty="0">
                <a:effectLst/>
                <a:latin typeface="Arial" panose="020B0604020202020204" pitchFamily="34" charset="0"/>
                <a:ea typeface="Times New Roman" panose="02020603050405020304" pitchFamily="18" charset="0"/>
                <a:cs typeface="Arial" panose="020B0604020202020204" pitchFamily="34" charset="0"/>
              </a:rPr>
              <a:t>Medical history and current medication use should be asked at the first session and </a:t>
            </a:r>
            <a:r>
              <a:rPr lang="en-US" sz="1200" b="1" dirty="0">
                <a:effectLst/>
                <a:latin typeface="Arial" panose="020B0604020202020204" pitchFamily="34" charset="0"/>
                <a:ea typeface="Times New Roman" panose="02020603050405020304" pitchFamily="18" charset="0"/>
                <a:cs typeface="Arial" panose="020B0604020202020204" pitchFamily="34" charset="0"/>
              </a:rPr>
              <a:t>pathways in place for notifying prescribers </a:t>
            </a:r>
          </a:p>
          <a:p>
            <a:endParaRPr lang="en-US" sz="1200" b="1" dirty="0">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b="1" dirty="0">
                <a:solidFill>
                  <a:schemeClr val="accent1"/>
                </a:solidFill>
                <a:latin typeface="Arial" panose="020B0604020202020204" pitchFamily="34" charset="0"/>
                <a:cs typeface="Arial" panose="020B0604020202020204" pitchFamily="34" charset="0"/>
              </a:rPr>
              <a:t>Confirmation that the prescriber has received the notification should be requested and received prior to quit/reduction attempt.</a:t>
            </a:r>
          </a:p>
          <a:p>
            <a:endParaRPr lang="en-US" sz="1200" b="1" dirty="0">
              <a:effectLst/>
              <a:latin typeface="Arial" panose="020B0604020202020204" pitchFamily="34" charset="0"/>
              <a:ea typeface="Times New Roman" panose="02020603050405020304" pitchFamily="18" charset="0"/>
              <a:cs typeface="Arial" panose="020B0604020202020204" pitchFamily="34" charset="0"/>
            </a:endParaRPr>
          </a:p>
          <a:p>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GB" altLang="en-US" sz="1200" b="1" dirty="0">
              <a:latin typeface="Arial" panose="020B0604020202020204" pitchFamily="34" charset="0"/>
              <a:cs typeface="Arial" panose="020B0604020202020204" pitchFamily="34" charset="0"/>
            </a:endParaRPr>
          </a:p>
          <a:p>
            <a:endParaRPr lang="en-GB" altLang="en-US" sz="1200" dirty="0">
              <a:latin typeface="Arial" panose="020B0604020202020204" pitchFamily="34" charset="0"/>
              <a:ea typeface="ＭＳ Ｐゴシック" charset="-128"/>
              <a:cs typeface="Arial" panose="020B0604020202020204" pitchFamily="34" charset="0"/>
            </a:endParaRPr>
          </a:p>
        </p:txBody>
      </p:sp>
      <p:sp>
        <p:nvSpPr>
          <p:cNvPr id="4" name="Slide Number Placeholder 3">
            <a:extLst>
              <a:ext uri="{FF2B5EF4-FFF2-40B4-BE49-F238E27FC236}">
                <a16:creationId xmlns:a16="http://schemas.microsoft.com/office/drawing/2014/main" id="{8AF0E619-5135-603A-7DE9-DB23FED88EE7}"/>
              </a:ext>
            </a:extLst>
          </p:cNvPr>
          <p:cNvSpPr>
            <a:spLocks noGrp="1"/>
          </p:cNvSpPr>
          <p:nvPr>
            <p:ph type="sldNum" sz="quarter" idx="5"/>
          </p:nvPr>
        </p:nvSpPr>
        <p:spPr/>
        <p:txBody>
          <a:bodyPr/>
          <a:lstStyle/>
          <a:p>
            <a:pPr>
              <a:defRPr/>
            </a:pPr>
            <a:fld id="{242A2382-4541-B845-B6D5-E8B5A330E247}" type="slidenum">
              <a:rPr lang="en-US" smtClean="0"/>
              <a:pPr>
                <a:defRPr/>
              </a:pPr>
              <a:t>2</a:t>
            </a:fld>
            <a:endParaRPr lang="en-US" dirty="0"/>
          </a:p>
        </p:txBody>
      </p:sp>
    </p:spTree>
    <p:extLst>
      <p:ext uri="{BB962C8B-B14F-4D97-AF65-F5344CB8AC3E}">
        <p14:creationId xmlns:p14="http://schemas.microsoft.com/office/powerpoint/2010/main" val="25986012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5371DC-29BF-B7D5-D619-C61BAF64DC8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37D5B65-0BB4-C1BB-52FA-3D5ACB7F5AB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51D72E1-EB51-8EEF-814B-38B3E99F4FBD}"/>
              </a:ext>
            </a:extLst>
          </p:cNvPr>
          <p:cNvSpPr>
            <a:spLocks noGrp="1"/>
          </p:cNvSpPr>
          <p:nvPr>
            <p:ph type="body" idx="1"/>
          </p:nvPr>
        </p:nvSpPr>
        <p:spPr/>
        <p:txBody>
          <a:bodyPr>
            <a:normAutofit fontScale="47500" lnSpcReduction="20000"/>
          </a:bodyPr>
          <a:lstStyle/>
          <a:p>
            <a:r>
              <a:rPr lang="en-GB" sz="1200" dirty="0">
                <a:effectLst/>
                <a:latin typeface="Arial" panose="020B0604020202020204" pitchFamily="34" charset="0"/>
                <a:ea typeface="Times New Roman" panose="02020603050405020304" pitchFamily="18" charset="0"/>
                <a:cs typeface="Arial" panose="020B0604020202020204" pitchFamily="34" charset="0"/>
              </a:rPr>
              <a:t>This slide presents a list of some of the drugs metabolized by the CPY450 enzyme, the metabolism of which is affected by smoking. </a:t>
            </a:r>
          </a:p>
          <a:p>
            <a:r>
              <a:rPr lang="en-GB" sz="1200" dirty="0">
                <a:effectLst/>
                <a:latin typeface="Arial" panose="020B0604020202020204" pitchFamily="34" charset="0"/>
                <a:ea typeface="Times New Roman" panose="02020603050405020304" pitchFamily="18" charset="0"/>
                <a:cs typeface="Arial" panose="020B0604020202020204" pitchFamily="34" charset="0"/>
              </a:rPr>
              <a:t> </a:t>
            </a:r>
          </a:p>
          <a:p>
            <a:r>
              <a:rPr lang="en-GB" sz="1200" b="1" dirty="0">
                <a:effectLst/>
                <a:latin typeface="Arial" panose="020B0604020202020204" pitchFamily="34" charset="0"/>
                <a:ea typeface="Times New Roman" panose="02020603050405020304" pitchFamily="18" charset="0"/>
                <a:cs typeface="Arial" panose="020B0604020202020204" pitchFamily="34" charset="0"/>
              </a:rPr>
              <a:t>The list on the slide is not exhaustive.</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pPr marL="171450" lvl="0" indent="-171450">
              <a:buSzPts val="1400"/>
              <a:buFont typeface="Arial" panose="020B0604020202020204" pitchFamily="34" charset="0"/>
              <a:buChar char="•"/>
            </a:pPr>
            <a:r>
              <a:rPr lang="en-GB" sz="1200">
                <a:effectLst/>
                <a:latin typeface="Arial"/>
                <a:ea typeface="Times New Roman" panose="02020603050405020304" pitchFamily="18" charset="0"/>
                <a:cs typeface="Arial"/>
              </a:rPr>
              <a:t>Antidepressants - (e.g. </a:t>
            </a:r>
            <a:r>
              <a:rPr lang="en-GB">
                <a:latin typeface="Arial"/>
                <a:ea typeface="Times New Roman" panose="02020603050405020304" pitchFamily="18" charset="0"/>
                <a:cs typeface="Arial"/>
              </a:rPr>
              <a:t>amitriptyline</a:t>
            </a:r>
            <a:r>
              <a:rPr lang="en-GB" sz="1200">
                <a:effectLst/>
                <a:latin typeface="Arial"/>
                <a:ea typeface="Times New Roman" panose="02020603050405020304" pitchFamily="18" charset="0"/>
                <a:cs typeface="Arial"/>
              </a:rPr>
              <a:t>, clomipramine, desipramine, imipramine, fluvoxamine (partly), </a:t>
            </a:r>
            <a:r>
              <a:rPr lang="en-GB" sz="1200" err="1">
                <a:effectLst/>
                <a:latin typeface="Arial"/>
                <a:ea typeface="Times New Roman" panose="02020603050405020304" pitchFamily="18" charset="0"/>
                <a:cs typeface="Arial"/>
              </a:rPr>
              <a:t>mirtazpine</a:t>
            </a:r>
            <a:endParaRPr lang="en-GB" sz="1200">
              <a:effectLst/>
              <a:latin typeface="Arial"/>
              <a:ea typeface="Times New Roman" panose="02020603050405020304" pitchFamily="18" charset="0"/>
              <a:cs typeface="Arial"/>
            </a:endParaRPr>
          </a:p>
          <a:p>
            <a:pPr marL="171450" lvl="0" indent="-171450">
              <a:buSzPts val="1400"/>
              <a:buFont typeface="Arial" panose="020B0604020202020204" pitchFamily="34" charset="0"/>
              <a:buChar char="•"/>
            </a:pPr>
            <a:r>
              <a:rPr lang="en-GB" sz="1200" dirty="0">
                <a:effectLst/>
                <a:latin typeface="Arial" panose="020B0604020202020204" pitchFamily="34" charset="0"/>
                <a:ea typeface="Times New Roman" panose="02020603050405020304" pitchFamily="18" charset="0"/>
                <a:cs typeface="Arial" panose="020B0604020202020204" pitchFamily="34" charset="0"/>
              </a:rPr>
              <a:t>Antipsychotics - (clozapine, fluphenazine, perphanazine, haloperidol (partly), olanzapine (partly)</a:t>
            </a:r>
          </a:p>
          <a:p>
            <a:r>
              <a:rPr lang="en-CA" sz="1200" dirty="0">
                <a:effectLst/>
                <a:latin typeface="Arial" panose="020B0604020202020204" pitchFamily="34" charset="0"/>
                <a:ea typeface="Times New Roman" panose="02020603050405020304" pitchFamily="18" charset="0"/>
                <a:cs typeface="Arial" panose="020B0604020202020204" pitchFamily="34" charset="0"/>
              </a:rPr>
              <a:t>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CA" sz="1200" b="1" dirty="0">
                <a:effectLst/>
                <a:latin typeface="Arial" panose="020B0604020202020204" pitchFamily="34" charset="0"/>
                <a:ea typeface="Times New Roman" panose="02020603050405020304" pitchFamily="18" charset="0"/>
                <a:cs typeface="Arial" panose="020B0604020202020204" pitchFamily="34" charset="0"/>
              </a:rPr>
              <a:t>Explain here why these medications, and not others, are affected:</a:t>
            </a:r>
            <a:r>
              <a:rPr lang="en-CA" sz="1200" dirty="0">
                <a:effectLst/>
                <a:latin typeface="Arial" panose="020B0604020202020204" pitchFamily="34" charset="0"/>
                <a:ea typeface="Times New Roman" panose="02020603050405020304" pitchFamily="18" charset="0"/>
                <a:cs typeface="Arial" panose="020B0604020202020204" pitchFamily="34" charset="0"/>
              </a:rPr>
              <a:t> because tar in tobacco smoke is metabolised by the liver enzyme CYP450 1A2, so is clozapine, olanzapine, whereas risperidone and quetiapine are not, so there is no need to alter the dose of those medications.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CA" sz="1200" dirty="0">
                <a:effectLst/>
                <a:latin typeface="Arial" panose="020B0604020202020204" pitchFamily="34" charset="0"/>
                <a:ea typeface="Times New Roman" panose="02020603050405020304" pitchFamily="18" charset="0"/>
                <a:cs typeface="Arial" panose="020B0604020202020204" pitchFamily="34" charset="0"/>
              </a:rPr>
              <a:t>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CA" sz="1200" dirty="0">
                <a:effectLst/>
                <a:latin typeface="Arial" panose="020B0604020202020204" pitchFamily="34" charset="0"/>
                <a:ea typeface="Times New Roman" panose="02020603050405020304" pitchFamily="18" charset="0"/>
                <a:cs typeface="Arial" panose="020B0604020202020204" pitchFamily="34" charset="0"/>
              </a:rPr>
              <a:t>There are quite a few drugs that have the potential to interact, but for most patients, most of the time, from a mental health perspective, it is not an issue of clinical significance. The one drug to be concerned about is Clozapine: </a:t>
            </a:r>
            <a:r>
              <a:rPr lang="en-GB" sz="1200" b="1" dirty="0">
                <a:effectLst/>
                <a:latin typeface="Arial" panose="020B0604020202020204" pitchFamily="34" charset="0"/>
                <a:ea typeface="Times New Roman" panose="02020603050405020304" pitchFamily="18" charset="0"/>
                <a:cs typeface="Arial" panose="020B0604020202020204" pitchFamily="34" charset="0"/>
              </a:rPr>
              <a:t>Clozapine can become particularly toxic.</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CA" sz="1200" dirty="0">
                <a:effectLst/>
                <a:latin typeface="Arial" panose="020B0604020202020204" pitchFamily="34" charset="0"/>
                <a:ea typeface="Times New Roman" panose="02020603050405020304" pitchFamily="18" charset="0"/>
                <a:cs typeface="Arial" panose="020B0604020202020204" pitchFamily="34" charset="0"/>
              </a:rPr>
              <a:t>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GB" sz="1200" b="1" dirty="0">
                <a:effectLst/>
                <a:latin typeface="Arial" panose="020B0604020202020204" pitchFamily="34" charset="0"/>
                <a:ea typeface="Times New Roman" panose="02020603050405020304" pitchFamily="18" charset="0"/>
                <a:cs typeface="Arial" panose="020B0604020202020204" pitchFamily="34" charset="0"/>
              </a:rPr>
              <a:t>[Participant pack main folder, Handout 2: UKMI Smoking and medicines interactions guidance]</a:t>
            </a:r>
            <a:r>
              <a:rPr lang="en-GB" sz="1200" dirty="0">
                <a:effectLst/>
                <a:latin typeface="Arial" panose="020B0604020202020204" pitchFamily="34" charset="0"/>
                <a:ea typeface="Times New Roman" panose="02020603050405020304" pitchFamily="18" charset="0"/>
                <a:cs typeface="Arial" panose="020B0604020202020204" pitchFamily="34" charset="0"/>
              </a:rPr>
              <a:t> At this point you may want to point participants in the direction of this resource. </a:t>
            </a:r>
          </a:p>
          <a:p>
            <a:r>
              <a:rPr lang="en-CA" sz="1200" dirty="0">
                <a:effectLst/>
                <a:latin typeface="Arial" panose="020B0604020202020204" pitchFamily="34" charset="0"/>
                <a:ea typeface="Times New Roman" panose="02020603050405020304" pitchFamily="18" charset="0"/>
                <a:cs typeface="Arial" panose="020B0604020202020204" pitchFamily="34" charset="0"/>
              </a:rPr>
              <a:t>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US" sz="1200" b="1" dirty="0">
                <a:effectLst/>
                <a:latin typeface="Arial" panose="020B0604020202020204" pitchFamily="34" charset="0"/>
                <a:ea typeface="Times New Roman" panose="02020603050405020304" pitchFamily="18" charset="0"/>
                <a:cs typeface="Arial" panose="020B0604020202020204" pitchFamily="34" charset="0"/>
              </a:rPr>
              <a:t>Sources: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pPr marL="171450" lvl="0" indent="-171450">
              <a:buSzPts val="1400"/>
              <a:buFont typeface="Arial" panose="020B0604020202020204" pitchFamily="34" charset="0"/>
              <a:buChar char="•"/>
            </a:pPr>
            <a:r>
              <a:rPr lang="en-US" sz="1200" dirty="0">
                <a:effectLst/>
                <a:latin typeface="Arial" panose="020B0604020202020204" pitchFamily="34" charset="0"/>
                <a:ea typeface="Times New Roman" panose="02020603050405020304" pitchFamily="18" charset="0"/>
                <a:cs typeface="Arial" panose="020B0604020202020204" pitchFamily="34" charset="0"/>
              </a:rPr>
              <a:t>UK Medicines Information (UKMi). What are the clinically significant drug interactions with cigarette smoking? UKMi; Updated July 2020. Available from: </a:t>
            </a:r>
            <a:r>
              <a:rPr lang="en-US" sz="1200" u="sng" dirty="0">
                <a:solidFill>
                  <a:srgbClr val="0563C1"/>
                </a:solidFill>
                <a:effectLst/>
                <a:latin typeface="Arial" panose="020B0604020202020204" pitchFamily="34" charset="0"/>
                <a:ea typeface="Times New Roman" panose="02020603050405020304" pitchFamily="18" charset="0"/>
                <a:cs typeface="Arial" panose="020B0604020202020204" pitchFamily="34" charset="0"/>
                <a:hlinkClick r:id="rId3"/>
              </a:rPr>
              <a:t>https://www.sps.nhs.uk/wp-content/uploads/2020/03/UKMi_QA_Interactions-with-tobacco_update_Jul-2020.pdf</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GB" sz="1200" dirty="0">
                <a:effectLst/>
                <a:latin typeface="Arial" panose="020B0604020202020204" pitchFamily="34" charset="0"/>
                <a:ea typeface="Times New Roman" panose="02020603050405020304" pitchFamily="18" charset="0"/>
                <a:cs typeface="Arial" panose="020B0604020202020204" pitchFamily="34" charset="0"/>
              </a:rPr>
              <a:t> </a:t>
            </a:r>
          </a:p>
          <a:p>
            <a:r>
              <a:rPr lang="en-GB" sz="1200" b="1" dirty="0">
                <a:effectLst/>
                <a:latin typeface="Arial" panose="020B0604020202020204" pitchFamily="34" charset="0"/>
                <a:ea typeface="Times New Roman" panose="02020603050405020304" pitchFamily="18" charset="0"/>
                <a:cs typeface="Arial" panose="020B0604020202020204" pitchFamily="34" charset="0"/>
              </a:rPr>
              <a:t>Notes:</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pPr marL="171450" lvl="0" indent="-171450">
              <a:buSzPts val="1400"/>
              <a:buFont typeface="Arial" panose="020B0604020202020204" pitchFamily="34" charset="0"/>
              <a:buChar char="•"/>
            </a:pPr>
            <a:r>
              <a:rPr lang="en-GB" b="1">
                <a:latin typeface="Arial"/>
                <a:ea typeface="Times New Roman" panose="02020603050405020304" pitchFamily="18" charset="0"/>
                <a:cs typeface="Arial"/>
              </a:rPr>
              <a:t>Amitriptyline</a:t>
            </a:r>
            <a:r>
              <a:rPr lang="en-GB" sz="1200" dirty="0">
                <a:effectLst/>
                <a:latin typeface="Arial"/>
                <a:ea typeface="Times New Roman" panose="02020603050405020304" pitchFamily="18" charset="0"/>
                <a:cs typeface="Arial"/>
              </a:rPr>
              <a:t> – tricyclic antidepressant (Trade name Elavil, among others)</a:t>
            </a:r>
          </a:p>
          <a:p>
            <a:pPr marL="171450" lvl="0" indent="-171450">
              <a:buSzPts val="1400"/>
              <a:buFont typeface="Arial" panose="020B0604020202020204" pitchFamily="34" charset="0"/>
              <a:buChar char="•"/>
            </a:pPr>
            <a:r>
              <a:rPr lang="en-GB" sz="1200" b="1" dirty="0">
                <a:effectLst/>
                <a:latin typeface="Arial" panose="020B0604020202020204" pitchFamily="34" charset="0"/>
                <a:ea typeface="Times New Roman" panose="02020603050405020304" pitchFamily="18" charset="0"/>
                <a:cs typeface="Arial" panose="020B0604020202020204" pitchFamily="34" charset="0"/>
              </a:rPr>
              <a:t>Clomipramine</a:t>
            </a:r>
            <a:r>
              <a:rPr lang="en-GB" sz="1200" dirty="0">
                <a:effectLst/>
                <a:latin typeface="Arial" panose="020B0604020202020204" pitchFamily="34" charset="0"/>
                <a:ea typeface="Times New Roman" panose="02020603050405020304" pitchFamily="18" charset="0"/>
                <a:cs typeface="Arial" panose="020B0604020202020204" pitchFamily="34" charset="0"/>
              </a:rPr>
              <a:t> </a:t>
            </a:r>
            <a:r>
              <a:rPr lang="en-CA" sz="1200" dirty="0">
                <a:effectLst/>
                <a:latin typeface="Arial" panose="020B0604020202020204" pitchFamily="34" charset="0"/>
                <a:ea typeface="Times New Roman" panose="02020603050405020304" pitchFamily="18" charset="0"/>
                <a:cs typeface="Arial" panose="020B0604020202020204" pitchFamily="34" charset="0"/>
              </a:rPr>
              <a:t>– </a:t>
            </a:r>
            <a:r>
              <a:rPr lang="en-GB" sz="1200" dirty="0">
                <a:effectLst/>
                <a:latin typeface="Arial" panose="020B0604020202020204" pitchFamily="34" charset="0"/>
                <a:ea typeface="Times New Roman" panose="02020603050405020304" pitchFamily="18" charset="0"/>
                <a:cs typeface="Arial" panose="020B0604020202020204" pitchFamily="34" charset="0"/>
              </a:rPr>
              <a:t>tricyclic antidepressant (Trade name Anafranil, among others) </a:t>
            </a:r>
          </a:p>
          <a:p>
            <a:pPr marL="171450" lvl="0" indent="-171450">
              <a:buSzPts val="1400"/>
              <a:buFont typeface="Arial" panose="020B0604020202020204" pitchFamily="34" charset="0"/>
              <a:buChar char="•"/>
            </a:pPr>
            <a:r>
              <a:rPr lang="en-CA" sz="1200" b="1" dirty="0">
                <a:effectLst/>
                <a:latin typeface="Arial" panose="020B0604020202020204" pitchFamily="34" charset="0"/>
                <a:ea typeface="Times New Roman" panose="02020603050405020304" pitchFamily="18" charset="0"/>
                <a:cs typeface="Arial" panose="020B0604020202020204" pitchFamily="34" charset="0"/>
              </a:rPr>
              <a:t>Clozapine</a:t>
            </a:r>
            <a:r>
              <a:rPr lang="en-CA" sz="1200" dirty="0">
                <a:effectLst/>
                <a:latin typeface="Arial" panose="020B0604020202020204" pitchFamily="34" charset="0"/>
                <a:ea typeface="Times New Roman" panose="02020603050405020304" pitchFamily="18" charset="0"/>
                <a:cs typeface="Arial" panose="020B0604020202020204" pitchFamily="34" charset="0"/>
              </a:rPr>
              <a:t> – antipsychotic medication (Trade name Clozaril)</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pPr marL="171450" lvl="0" indent="-171450">
              <a:buSzPts val="1400"/>
              <a:buFont typeface="Arial" panose="020B0604020202020204" pitchFamily="34" charset="0"/>
              <a:buChar char="•"/>
            </a:pPr>
            <a:r>
              <a:rPr lang="en-US" sz="1200" b="1" dirty="0">
                <a:effectLst/>
                <a:latin typeface="Arial" panose="020B0604020202020204" pitchFamily="34" charset="0"/>
                <a:ea typeface="Times New Roman" panose="02020603050405020304" pitchFamily="18" charset="0"/>
                <a:cs typeface="Arial" panose="020B0604020202020204" pitchFamily="34" charset="0"/>
              </a:rPr>
              <a:t>Olanzapine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CA" sz="1200" dirty="0">
                <a:effectLst/>
                <a:latin typeface="Arial" panose="020B0604020202020204" pitchFamily="34" charset="0"/>
                <a:ea typeface="Times New Roman" panose="02020603050405020304" pitchFamily="18" charset="0"/>
                <a:cs typeface="Arial" panose="020B0604020202020204" pitchFamily="34" charset="0"/>
              </a:rPr>
              <a:t>– antipsychotic medication </a:t>
            </a:r>
            <a:r>
              <a:rPr lang="en-US" sz="1200" dirty="0">
                <a:effectLst/>
                <a:latin typeface="Arial" panose="020B0604020202020204" pitchFamily="34" charset="0"/>
                <a:ea typeface="Times New Roman" panose="02020603050405020304" pitchFamily="18" charset="0"/>
                <a:cs typeface="Arial" panose="020B0604020202020204" pitchFamily="34" charset="0"/>
              </a:rPr>
              <a:t>(Trade name </a:t>
            </a:r>
            <a:r>
              <a:rPr lang="en-CA" sz="1200" dirty="0">
                <a:effectLst/>
                <a:latin typeface="Arial" panose="020B0604020202020204" pitchFamily="34" charset="0"/>
                <a:ea typeface="Times New Roman" panose="02020603050405020304" pitchFamily="18" charset="0"/>
                <a:cs typeface="Arial" panose="020B0604020202020204" pitchFamily="34" charset="0"/>
              </a:rPr>
              <a:t>Zyprexa)</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pPr marL="171450" lvl="0" indent="-171450">
              <a:buSzPts val="1400"/>
              <a:buFont typeface="Arial" panose="020B0604020202020204" pitchFamily="34" charset="0"/>
              <a:buChar char="•"/>
            </a:pPr>
            <a:r>
              <a:rPr lang="en-US" sz="1200" b="1" dirty="0">
                <a:effectLst/>
                <a:latin typeface="Arial" panose="020B0604020202020204" pitchFamily="34" charset="0"/>
                <a:ea typeface="Times New Roman" panose="02020603050405020304" pitchFamily="18" charset="0"/>
                <a:cs typeface="Arial" panose="020B0604020202020204" pitchFamily="34" charset="0"/>
              </a:rPr>
              <a:t>Chlorpromazine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CA" sz="1200" dirty="0">
                <a:effectLst/>
                <a:latin typeface="Arial" panose="020B0604020202020204" pitchFamily="34" charset="0"/>
                <a:ea typeface="Times New Roman" panose="02020603050405020304" pitchFamily="18" charset="0"/>
                <a:cs typeface="Arial" panose="020B0604020202020204" pitchFamily="34" charset="0"/>
              </a:rPr>
              <a:t>– antipsychotic medication </a:t>
            </a:r>
            <a:r>
              <a:rPr lang="en-US" sz="1200" dirty="0">
                <a:effectLst/>
                <a:latin typeface="Arial" panose="020B0604020202020204" pitchFamily="34" charset="0"/>
                <a:ea typeface="Times New Roman" panose="02020603050405020304" pitchFamily="18" charset="0"/>
                <a:cs typeface="Arial" panose="020B0604020202020204" pitchFamily="34" charset="0"/>
              </a:rPr>
              <a:t>(Trade names </a:t>
            </a:r>
            <a:r>
              <a:rPr lang="en-CA" sz="1200" dirty="0">
                <a:effectLst/>
                <a:latin typeface="Arial" panose="020B0604020202020204" pitchFamily="34" charset="0"/>
                <a:ea typeface="Times New Roman" panose="02020603050405020304" pitchFamily="18" charset="0"/>
                <a:cs typeface="Arial" panose="020B0604020202020204" pitchFamily="34" charset="0"/>
              </a:rPr>
              <a:t>Thorazine and Largactil)</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pPr marL="171450" lvl="0" indent="-171450">
              <a:buSzPts val="1400"/>
              <a:buFont typeface="Arial" panose="020B0604020202020204" pitchFamily="34" charset="0"/>
              <a:buChar char="•"/>
            </a:pPr>
            <a:r>
              <a:rPr lang="en-US" sz="1200" b="1" dirty="0">
                <a:effectLst/>
                <a:latin typeface="Arial" panose="020B0604020202020204" pitchFamily="34" charset="0"/>
                <a:ea typeface="Times New Roman" panose="02020603050405020304" pitchFamily="18" charset="0"/>
                <a:cs typeface="Arial" panose="020B0604020202020204" pitchFamily="34" charset="0"/>
              </a:rPr>
              <a:t>Aminophylline/ Theophylline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CA"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respiratory inhalators (Trade names Norphyl, </a:t>
            </a:r>
            <a:r>
              <a:rPr lang="en-CA" sz="1200" dirty="0">
                <a:effectLst/>
                <a:latin typeface="Arial" panose="020B0604020202020204" pitchFamily="34" charset="0"/>
                <a:ea typeface="Times New Roman" panose="02020603050405020304" pitchFamily="18" charset="0"/>
                <a:cs typeface="Arial" panose="020B0604020202020204" pitchFamily="34" charset="0"/>
              </a:rPr>
              <a:t>Theo 24 and Theochron</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pPr marL="171450" lvl="0" indent="-171450">
              <a:buSzPts val="1400"/>
              <a:buFont typeface="Arial" panose="020B0604020202020204" pitchFamily="34" charset="0"/>
              <a:buChar char="•"/>
            </a:pPr>
            <a:r>
              <a:rPr lang="en-US" sz="1200" b="1" dirty="0">
                <a:effectLst/>
                <a:latin typeface="Arial" panose="020B0604020202020204" pitchFamily="34" charset="0"/>
                <a:ea typeface="Times New Roman" panose="02020603050405020304" pitchFamily="18" charset="0"/>
                <a:cs typeface="Arial" panose="020B0604020202020204" pitchFamily="34" charset="0"/>
              </a:rPr>
              <a:t>Wafarin-R</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CA"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blood thinner/anti-coagulant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pPr marL="171450" lvl="0" indent="-171450">
              <a:buSzPts val="1400"/>
              <a:buFont typeface="Arial" panose="020B0604020202020204" pitchFamily="34" charset="0"/>
              <a:buChar char="•"/>
            </a:pPr>
            <a:r>
              <a:rPr lang="en-US" sz="1200" b="1" dirty="0">
                <a:effectLst/>
                <a:latin typeface="Arial" panose="020B0604020202020204" pitchFamily="34" charset="0"/>
                <a:ea typeface="Times New Roman" panose="02020603050405020304" pitchFamily="18" charset="0"/>
                <a:cs typeface="Arial" panose="020B0604020202020204" pitchFamily="34" charset="0"/>
              </a:rPr>
              <a:t>Insulin</a:t>
            </a:r>
            <a:r>
              <a:rPr lang="en-US" sz="1200" dirty="0">
                <a:effectLst/>
                <a:latin typeface="Arial" panose="020B0604020202020204" pitchFamily="34" charset="0"/>
                <a:ea typeface="Times New Roman" panose="02020603050405020304" pitchFamily="18" charset="0"/>
                <a:cs typeface="Arial" panose="020B0604020202020204" pitchFamily="34" charset="0"/>
              </a:rPr>
              <a:t> – blood sugar control for diabetics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pPr marL="171450" lvl="0" indent="-171450">
              <a:buSzPts val="1400"/>
              <a:buFont typeface="Arial" panose="020B0604020202020204" pitchFamily="34" charset="0"/>
              <a:buChar char="•"/>
            </a:pPr>
            <a:r>
              <a:rPr lang="en-US" sz="1200" b="1" dirty="0">
                <a:effectLst/>
                <a:latin typeface="Arial" panose="020B0604020202020204" pitchFamily="34" charset="0"/>
                <a:ea typeface="Times New Roman" panose="02020603050405020304" pitchFamily="18" charset="0"/>
                <a:cs typeface="Arial" panose="020B0604020202020204" pitchFamily="34" charset="0"/>
              </a:rPr>
              <a:t>Diazepam</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CA"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anxiety, insomnia, seizures (Trade name Valium)</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pPr marL="171450" lvl="0" indent="-171450">
              <a:buSzPts val="1400"/>
              <a:buFont typeface="Arial" panose="020B0604020202020204" pitchFamily="34" charset="0"/>
              <a:buChar char="•"/>
            </a:pPr>
            <a:r>
              <a:rPr lang="en-US" sz="1200" b="1" dirty="0">
                <a:effectLst/>
                <a:latin typeface="Arial" panose="020B0604020202020204" pitchFamily="34" charset="0"/>
                <a:ea typeface="Times New Roman" panose="02020603050405020304" pitchFamily="18" charset="0"/>
                <a:cs typeface="Arial" panose="020B0604020202020204" pitchFamily="34" charset="0"/>
              </a:rPr>
              <a:t>Erlotinib</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CA"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 targeted cancer drug (Trade name Tarceva)</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pPr marL="171450" lvl="0" indent="-171450">
              <a:buSzPts val="1400"/>
              <a:buFont typeface="Arial" panose="020B0604020202020204" pitchFamily="34" charset="0"/>
              <a:buChar char="•"/>
            </a:pPr>
            <a:r>
              <a:rPr lang="en-US" sz="1200" b="1" dirty="0">
                <a:effectLst/>
                <a:latin typeface="Arial" panose="020B0604020202020204" pitchFamily="34" charset="0"/>
                <a:ea typeface="Times New Roman" panose="02020603050405020304" pitchFamily="18" charset="0"/>
                <a:cs typeface="Arial" panose="020B0604020202020204" pitchFamily="34" charset="0"/>
              </a:rPr>
              <a:t>Riociguat</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CA"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treatment of pulmonary hypertension/ blood pressure (Trade name Adempas)</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pPr marL="171450" lvl="0" indent="-171450">
              <a:buSzPts val="1400"/>
              <a:buFont typeface="Arial" panose="020B0604020202020204" pitchFamily="34" charset="0"/>
              <a:buChar char="•"/>
            </a:pPr>
            <a:r>
              <a:rPr lang="en-US" sz="1200" b="1" dirty="0">
                <a:effectLst/>
                <a:latin typeface="Arial" panose="020B0604020202020204" pitchFamily="34" charset="0"/>
                <a:ea typeface="Times New Roman" panose="02020603050405020304" pitchFamily="18" charset="0"/>
                <a:cs typeface="Arial" panose="020B0604020202020204" pitchFamily="34" charset="0"/>
              </a:rPr>
              <a:t>Flecainide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CA"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heart rate medication, arrhythmias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pPr marL="171450" lvl="0" indent="-171450">
              <a:buSzPts val="1400"/>
              <a:buFont typeface="Arial" panose="020B0604020202020204" pitchFamily="34" charset="0"/>
              <a:buChar char="•"/>
            </a:pPr>
            <a:r>
              <a:rPr lang="en-US" b="1">
                <a:latin typeface="Arial"/>
                <a:ea typeface="Times New Roman" panose="02020603050405020304" pitchFamily="18" charset="0"/>
                <a:cs typeface="Arial"/>
              </a:rPr>
              <a:t>Propranolol</a:t>
            </a:r>
            <a:r>
              <a:rPr lang="en-US" sz="1200" dirty="0">
                <a:effectLst/>
                <a:latin typeface="Arial"/>
                <a:ea typeface="Times New Roman" panose="02020603050405020304" pitchFamily="18" charset="0"/>
                <a:cs typeface="Arial"/>
              </a:rPr>
              <a:t> </a:t>
            </a:r>
            <a:r>
              <a:rPr lang="en-CA" sz="1200" dirty="0">
                <a:effectLst/>
                <a:latin typeface="Arial"/>
                <a:ea typeface="Times New Roman" panose="02020603050405020304" pitchFamily="18" charset="0"/>
                <a:cs typeface="Arial"/>
              </a:rPr>
              <a:t>– </a:t>
            </a:r>
            <a:r>
              <a:rPr lang="en-US" sz="1200" dirty="0">
                <a:effectLst/>
                <a:latin typeface="Arial"/>
                <a:ea typeface="Times New Roman" panose="02020603050405020304" pitchFamily="18" charset="0"/>
                <a:cs typeface="Arial"/>
              </a:rPr>
              <a:t>heart rate medication used to treat high blood pressure, angina, atrial fibriliation, tremor.</a:t>
            </a:r>
            <a:r>
              <a:rPr lang="en-CA" sz="1200" dirty="0">
                <a:effectLst/>
                <a:latin typeface="Arial"/>
                <a:ea typeface="Times New Roman" panose="02020603050405020304" pitchFamily="18" charset="0"/>
                <a:cs typeface="Arial"/>
              </a:rPr>
              <a:t> Migraines and thyroid and adrenal gland tumors.</a:t>
            </a:r>
            <a:endParaRPr lang="en-GB" sz="1200" dirty="0">
              <a:effectLst/>
              <a:latin typeface="Arial"/>
              <a:ea typeface="Times New Roman" panose="02020603050405020304" pitchFamily="18" charset="0"/>
              <a:cs typeface="Arial"/>
            </a:endParaRPr>
          </a:p>
          <a:p>
            <a:pPr marL="171450" lvl="0" indent="-171450">
              <a:buSzPts val="1400"/>
              <a:buFont typeface="Arial" panose="020B0604020202020204" pitchFamily="34" charset="0"/>
              <a:buChar char="•"/>
            </a:pPr>
            <a:r>
              <a:rPr lang="en-US" sz="1200" b="1" dirty="0">
                <a:effectLst/>
                <a:latin typeface="Arial" panose="020B0604020202020204" pitchFamily="34" charset="0"/>
                <a:ea typeface="Times New Roman" panose="02020603050405020304" pitchFamily="18" charset="0"/>
                <a:cs typeface="Arial" panose="020B0604020202020204" pitchFamily="34" charset="0"/>
              </a:rPr>
              <a:t>Verapamil</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CA" sz="1200" dirty="0">
                <a:effectLst/>
                <a:latin typeface="Arial" panose="020B0604020202020204" pitchFamily="34" charset="0"/>
                <a:ea typeface="Times New Roman" panose="02020603050405020304" pitchFamily="18" charset="0"/>
                <a:cs typeface="Arial" panose="020B0604020202020204" pitchFamily="34" charset="0"/>
              </a:rPr>
              <a:t>– treatment of high blood pressure, angina, and heart rate.</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GB" sz="1200" dirty="0">
                <a:effectLst/>
                <a:latin typeface="Arial" panose="020B0604020202020204" pitchFamily="34" charset="0"/>
                <a:ea typeface="Times New Roman" panose="02020603050405020304" pitchFamily="18" charset="0"/>
                <a:cs typeface="Arial" panose="020B0604020202020204" pitchFamily="34" charset="0"/>
              </a:rPr>
              <a:t> </a:t>
            </a:r>
          </a:p>
          <a:p>
            <a:r>
              <a:rPr lang="en-GB" sz="1200" b="1" dirty="0">
                <a:effectLst/>
                <a:latin typeface="Arial" panose="020B0604020202020204" pitchFamily="34" charset="0"/>
                <a:ea typeface="Times New Roman" panose="02020603050405020304" pitchFamily="18" charset="0"/>
                <a:cs typeface="Arial" panose="020B0604020202020204" pitchFamily="34" charset="0"/>
              </a:rPr>
              <a:t>Additional Sources:</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pPr marL="171450" lvl="0" indent="-171450">
              <a:buSzPts val="1400"/>
              <a:buFont typeface="Arial" panose="020B0604020202020204" pitchFamily="34" charset="0"/>
              <a:buChar char="•"/>
              <a:tabLst>
                <a:tab pos="457200" algn="l"/>
              </a:tabLst>
            </a:pPr>
            <a:r>
              <a:rPr lang="en-CA" sz="1200" dirty="0">
                <a:effectLst/>
                <a:latin typeface="Arial" panose="020B0604020202020204" pitchFamily="34" charset="0"/>
                <a:ea typeface="Times New Roman" panose="02020603050405020304" pitchFamily="18" charset="0"/>
                <a:cs typeface="Arial" panose="020B0604020202020204" pitchFamily="34" charset="0"/>
              </a:rPr>
              <a:t>Taylor, D., Paton, C., Kapur, S. Maudsley Prescribing Guidelines 14th Edition. West sussex: John Wiley &amp; Sons; 2021</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pPr marL="171450" lvl="0" indent="-171450">
              <a:buSzPts val="1400"/>
              <a:buFont typeface="Arial" panose="020B0604020202020204" pitchFamily="34" charset="0"/>
              <a:buChar char="•"/>
              <a:tabLst>
                <a:tab pos="457200" algn="l"/>
              </a:tabLst>
            </a:pPr>
            <a:r>
              <a:rPr lang="en-GB" sz="1200" dirty="0">
                <a:effectLst/>
                <a:latin typeface="Arial" panose="020B0604020202020204" pitchFamily="34" charset="0"/>
                <a:ea typeface="Times New Roman" panose="02020603050405020304" pitchFamily="18" charset="0"/>
                <a:cs typeface="Arial" panose="020B0604020202020204" pitchFamily="34" charset="0"/>
              </a:rPr>
              <a:t>Ryan J, Patel J, Lucas C, Martin JH. Tobacco smoke and its potential drug interactions. Clinical Pharmacologhy 2019; </a:t>
            </a:r>
            <a:r>
              <a:rPr lang="en-CA" sz="1200" u="sng" dirty="0">
                <a:solidFill>
                  <a:srgbClr val="0563C1"/>
                </a:solidFill>
                <a:effectLst/>
                <a:latin typeface="Arial" panose="020B0604020202020204" pitchFamily="34" charset="0"/>
                <a:ea typeface="Times New Roman" panose="02020603050405020304" pitchFamily="18" charset="0"/>
                <a:cs typeface="Arial" panose="020B0604020202020204" pitchFamily="34" charset="0"/>
                <a:hlinkClick r:id="rId4"/>
              </a:rPr>
              <a:t>https://pharmaceutical-journal.com/article/ld/tobacco-smoking-and-its-potential-drug-interactions</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pPr marL="171450" lvl="0" indent="-171450">
              <a:buSzPts val="1400"/>
              <a:buFont typeface="Arial" panose="020B0604020202020204" pitchFamily="34" charset="0"/>
              <a:buChar char="•"/>
              <a:tabLst>
                <a:tab pos="457200" algn="l"/>
              </a:tabLst>
            </a:pPr>
            <a:r>
              <a:rPr lang="en-GB" sz="1200" dirty="0">
                <a:effectLst/>
                <a:latin typeface="Arial" panose="020B0604020202020204" pitchFamily="34" charset="0"/>
                <a:ea typeface="Times New Roman" panose="02020603050405020304" pitchFamily="18" charset="0"/>
                <a:cs typeface="Arial" panose="020B0604020202020204" pitchFamily="34" charset="0"/>
              </a:rPr>
              <a:t>Lucas C, Martin J. Smoking and drug interactions, Australain Prescriber 2013;36:102-104. </a:t>
            </a:r>
            <a:r>
              <a:rPr lang="en-GB" sz="1200" u="sng" dirty="0">
                <a:solidFill>
                  <a:srgbClr val="0563C1"/>
                </a:solidFill>
                <a:effectLst/>
                <a:latin typeface="Arial" panose="020B0604020202020204" pitchFamily="34" charset="0"/>
                <a:ea typeface="Times New Roman" panose="02020603050405020304" pitchFamily="18" charset="0"/>
                <a:cs typeface="Arial" panose="020B0604020202020204" pitchFamily="34" charset="0"/>
                <a:hlinkClick r:id="rId5"/>
              </a:rPr>
              <a:t>https://www.nps.org.au/australian-prescriber/articles/smoking-and-drug-interactions#articl</a:t>
            </a:r>
            <a:r>
              <a:rPr lang="en-GB" sz="1200" dirty="0">
                <a:effectLst/>
                <a:latin typeface="Arial" panose="020B0604020202020204" pitchFamily="34" charset="0"/>
                <a:ea typeface="Times New Roman" panose="02020603050405020304" pitchFamily="18" charset="0"/>
                <a:cs typeface="Arial" panose="020B0604020202020204" pitchFamily="34" charset="0"/>
              </a:rPr>
              <a:t> </a:t>
            </a:r>
          </a:p>
          <a:p>
            <a:endParaRPr lang="en-GB" altLang="en-US" sz="1200" b="1" dirty="0">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C76E5CD4-D629-6FC6-A425-4404CDE4210E}"/>
              </a:ext>
            </a:extLst>
          </p:cNvPr>
          <p:cNvSpPr>
            <a:spLocks noGrp="1"/>
          </p:cNvSpPr>
          <p:nvPr>
            <p:ph type="sldNum" sz="quarter" idx="5"/>
          </p:nvPr>
        </p:nvSpPr>
        <p:spPr/>
        <p:txBody>
          <a:bodyPr/>
          <a:lstStyle/>
          <a:p>
            <a:pPr>
              <a:defRPr/>
            </a:pPr>
            <a:fld id="{242A2382-4541-B845-B6D5-E8B5A330E247}" type="slidenum">
              <a:rPr lang="en-US" smtClean="0"/>
              <a:pPr>
                <a:defRPr/>
              </a:pPr>
              <a:t>3</a:t>
            </a:fld>
            <a:endParaRPr lang="en-US" dirty="0"/>
          </a:p>
        </p:txBody>
      </p:sp>
    </p:spTree>
    <p:extLst>
      <p:ext uri="{BB962C8B-B14F-4D97-AF65-F5344CB8AC3E}">
        <p14:creationId xmlns:p14="http://schemas.microsoft.com/office/powerpoint/2010/main" val="24055186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A3DA6F-6EED-10F4-70A7-49D6D54714F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04D6764-0B16-0752-5E4A-8ACB4B612B5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96535BE-5795-F218-E270-0249A218A086}"/>
              </a:ext>
            </a:extLst>
          </p:cNvPr>
          <p:cNvSpPr>
            <a:spLocks noGrp="1"/>
          </p:cNvSpPr>
          <p:nvPr>
            <p:ph type="body" idx="1"/>
          </p:nvPr>
        </p:nvSpPr>
        <p:spPr/>
        <p:txBody>
          <a:bodyPr>
            <a:normAutofit fontScale="92500" lnSpcReduction="10000"/>
          </a:bodyPr>
          <a:lstStyle/>
          <a:p>
            <a:r>
              <a:rPr lang="en-CA" sz="1200" b="1" dirty="0">
                <a:effectLst/>
                <a:latin typeface="Arial" panose="020B0604020202020204" pitchFamily="34" charset="0"/>
                <a:ea typeface="Times New Roman" panose="02020603050405020304" pitchFamily="18" charset="0"/>
                <a:cs typeface="Arial" panose="020B0604020202020204" pitchFamily="34" charset="0"/>
              </a:rPr>
              <a:t>[Animated Slide]</a:t>
            </a:r>
          </a:p>
          <a:p>
            <a:endParaRPr lang="en-CA" sz="1200" dirty="0">
              <a:effectLst/>
              <a:latin typeface="Arial" panose="020B0604020202020204" pitchFamily="34" charset="0"/>
              <a:ea typeface="Times New Roman" panose="02020603050405020304" pitchFamily="18" charset="0"/>
              <a:cs typeface="Arial" panose="020B0604020202020204" pitchFamily="34" charset="0"/>
            </a:endParaRPr>
          </a:p>
          <a:p>
            <a:r>
              <a:rPr lang="en-CA" sz="1200" dirty="0">
                <a:effectLst/>
                <a:latin typeface="Arial" panose="020B0604020202020204" pitchFamily="34" charset="0"/>
                <a:ea typeface="Times New Roman" panose="02020603050405020304" pitchFamily="18" charset="0"/>
                <a:cs typeface="Arial" panose="020B0604020202020204" pitchFamily="34" charset="0"/>
              </a:rPr>
              <a:t>When someone smokes, the hydrocarbons stimulate the enzymes that metabolise some drugs and makes the enzyme more active. The increased metabolism means the drug is cleared from the body more quickly which may make the drug less effective.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CA" sz="1200" dirty="0">
                <a:effectLst/>
                <a:latin typeface="Arial" panose="020B0604020202020204" pitchFamily="34" charset="0"/>
                <a:ea typeface="Times New Roman" panose="02020603050405020304" pitchFamily="18" charset="0"/>
                <a:cs typeface="Arial" panose="020B0604020202020204" pitchFamily="34" charset="0"/>
              </a:rPr>
              <a:t>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CA" sz="1200" dirty="0">
                <a:effectLst/>
                <a:latin typeface="Arial" panose="020B0604020202020204" pitchFamily="34" charset="0"/>
                <a:ea typeface="Times New Roman" panose="02020603050405020304" pitchFamily="18" charset="0"/>
                <a:cs typeface="Arial" panose="020B0604020202020204" pitchFamily="34" charset="0"/>
              </a:rPr>
              <a:t>What do you do with the dose when metabolism is increased? We require higher dose of the medication.</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CA" sz="1200" dirty="0">
                <a:effectLst/>
                <a:latin typeface="Arial" panose="020B0604020202020204" pitchFamily="34" charset="0"/>
                <a:ea typeface="Times New Roman" panose="02020603050405020304" pitchFamily="18" charset="0"/>
                <a:cs typeface="Arial" panose="020B0604020202020204" pitchFamily="34" charset="0"/>
              </a:rPr>
              <a:t>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CA" sz="1200" dirty="0">
                <a:effectLst/>
                <a:latin typeface="Arial" panose="020B0604020202020204" pitchFamily="34" charset="0"/>
                <a:ea typeface="Times New Roman" panose="02020603050405020304" pitchFamily="18" charset="0"/>
                <a:cs typeface="Arial" panose="020B0604020202020204" pitchFamily="34" charset="0"/>
              </a:rPr>
              <a:t>When a person stops smoking, within about a week the metabolism of some drugs (clozapine, olanzapine, etc.) slows down as they have lost the effect of the tar in the tobacco smoke. This means blood plasma levels may rise – and side effects may increase. Dosage may need to be reduced in the first week by about 25% to assist with managing side effects and reducing risk of toxicity.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CA" sz="1200" dirty="0">
                <a:effectLst/>
                <a:latin typeface="Arial" panose="020B0604020202020204" pitchFamily="34" charset="0"/>
                <a:ea typeface="Times New Roman" panose="02020603050405020304" pitchFamily="18" charset="0"/>
                <a:cs typeface="Arial" panose="020B0604020202020204" pitchFamily="34" charset="0"/>
              </a:rPr>
              <a:t>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CA" sz="1200" dirty="0">
                <a:effectLst/>
                <a:latin typeface="Arial" panose="020B0604020202020204" pitchFamily="34" charset="0"/>
                <a:ea typeface="Times New Roman" panose="02020603050405020304" pitchFamily="18" charset="0"/>
                <a:cs typeface="Arial" panose="020B0604020202020204" pitchFamily="34" charset="0"/>
              </a:rPr>
              <a:t>This is particularly important for clozapine and olanzapine as high blood plasma levels can lead to seizures (as the risk of seizures increase as plasma levels increase).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CA" sz="1200" dirty="0">
                <a:effectLst/>
                <a:latin typeface="Arial" panose="020B0604020202020204" pitchFamily="34" charset="0"/>
                <a:ea typeface="Times New Roman" panose="02020603050405020304" pitchFamily="18" charset="0"/>
                <a:cs typeface="Arial" panose="020B0604020202020204" pitchFamily="34" charset="0"/>
              </a:rPr>
              <a:t>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CA" sz="1200" dirty="0">
                <a:effectLst/>
                <a:latin typeface="Arial" panose="020B0604020202020204" pitchFamily="34" charset="0"/>
                <a:ea typeface="Times New Roman" panose="02020603050405020304" pitchFamily="18" charset="0"/>
                <a:cs typeface="Arial" panose="020B0604020202020204" pitchFamily="34" charset="0"/>
              </a:rPr>
              <a:t>There isn’t any research about reducing smoking (as opposed to </a:t>
            </a:r>
            <a:r>
              <a:rPr lang="en-US" dirty="0"/>
              <a:t>stopping</a:t>
            </a:r>
            <a:r>
              <a:rPr lang="en-CA" sz="1200" dirty="0">
                <a:effectLst/>
                <a:latin typeface="Arial" panose="020B0604020202020204" pitchFamily="34" charset="0"/>
                <a:ea typeface="Times New Roman" panose="02020603050405020304" pitchFamily="18" charset="0"/>
                <a:cs typeface="Arial" panose="020B0604020202020204" pitchFamily="34" charset="0"/>
              </a:rPr>
              <a:t>) so it’s important to monitor closely when patients are cutting down to quit.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endParaRPr lang="en-US" dirty="0"/>
          </a:p>
        </p:txBody>
      </p:sp>
      <p:sp>
        <p:nvSpPr>
          <p:cNvPr id="4" name="Slide Number Placeholder 3">
            <a:extLst>
              <a:ext uri="{FF2B5EF4-FFF2-40B4-BE49-F238E27FC236}">
                <a16:creationId xmlns:a16="http://schemas.microsoft.com/office/drawing/2014/main" id="{0E39CF45-D650-24D4-E6A4-A52715E0A15C}"/>
              </a:ext>
            </a:extLst>
          </p:cNvPr>
          <p:cNvSpPr>
            <a:spLocks noGrp="1"/>
          </p:cNvSpPr>
          <p:nvPr>
            <p:ph type="sldNum" sz="quarter" idx="5"/>
          </p:nvPr>
        </p:nvSpPr>
        <p:spPr/>
        <p:txBody>
          <a:bodyPr/>
          <a:lstStyle/>
          <a:p>
            <a:pPr>
              <a:defRPr/>
            </a:pPr>
            <a:fld id="{242A2382-4541-B845-B6D5-E8B5A330E247}" type="slidenum">
              <a:rPr lang="en-US" smtClean="0"/>
              <a:pPr>
                <a:defRPr/>
              </a:pPr>
              <a:t>4</a:t>
            </a:fld>
            <a:endParaRPr lang="en-US" dirty="0"/>
          </a:p>
        </p:txBody>
      </p:sp>
    </p:spTree>
    <p:extLst>
      <p:ext uri="{BB962C8B-B14F-4D97-AF65-F5344CB8AC3E}">
        <p14:creationId xmlns:p14="http://schemas.microsoft.com/office/powerpoint/2010/main" val="5770472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F56697-D924-51F6-6C84-0A662DBA51F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15A66A3-42B6-5B07-4DCD-BBFA4D8685D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E7EA578-B130-D9A7-FF53-B62D4E3E5F54}"/>
              </a:ext>
            </a:extLst>
          </p:cNvPr>
          <p:cNvSpPr>
            <a:spLocks noGrp="1"/>
          </p:cNvSpPr>
          <p:nvPr>
            <p:ph type="body" idx="1"/>
          </p:nvPr>
        </p:nvSpPr>
        <p:spPr/>
        <p:txBody>
          <a:bodyPr>
            <a:normAutofit/>
          </a:bodyPr>
          <a:lstStyle/>
          <a:p>
            <a:r>
              <a:rPr lang="en-CA" sz="1200" dirty="0">
                <a:effectLst/>
                <a:latin typeface="Arial" panose="020B0604020202020204" pitchFamily="34" charset="0"/>
                <a:ea typeface="Times New Roman" panose="02020603050405020304" pitchFamily="18" charset="0"/>
                <a:cs typeface="Arial" panose="020B0604020202020204" pitchFamily="34" charset="0"/>
              </a:rPr>
              <a:t>The reason clozapine is a particular concern is that when a patient stops smoking, within about a week the metabolism of clozapine in some people can almost double and can lead to serious symptoms and fatalities.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CA" sz="1200" dirty="0">
                <a:effectLst/>
                <a:latin typeface="Arial" panose="020B0604020202020204" pitchFamily="34" charset="0"/>
                <a:ea typeface="Times New Roman" panose="02020603050405020304" pitchFamily="18" charset="0"/>
                <a:cs typeface="Arial" panose="020B0604020202020204" pitchFamily="34" charset="0"/>
              </a:rPr>
              <a:t>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CA" sz="1200" dirty="0">
                <a:effectLst/>
                <a:latin typeface="Arial" panose="020B0604020202020204" pitchFamily="34" charset="0"/>
                <a:ea typeface="Times New Roman" panose="02020603050405020304" pitchFamily="18" charset="0"/>
                <a:cs typeface="Arial" panose="020B0604020202020204" pitchFamily="34" charset="0"/>
              </a:rPr>
              <a:t>Because of this we must give particular attention to clozapine and getting the dosage right when we support people who are looking to stop smoking.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CA" sz="1200" dirty="0">
                <a:effectLst/>
                <a:latin typeface="Arial" panose="020B0604020202020204" pitchFamily="34" charset="0"/>
                <a:ea typeface="Times New Roman" panose="02020603050405020304" pitchFamily="18" charset="0"/>
                <a:cs typeface="Arial" panose="020B0604020202020204" pitchFamily="34" charset="0"/>
              </a:rPr>
              <a:t>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CA" sz="1200" b="1" dirty="0">
                <a:effectLst/>
                <a:latin typeface="Arial" panose="020B0604020202020204" pitchFamily="34" charset="0"/>
                <a:ea typeface="Times New Roman" panose="02020603050405020304" pitchFamily="18" charset="0"/>
                <a:cs typeface="Arial" panose="020B0604020202020204" pitchFamily="34" charset="0"/>
              </a:rPr>
              <a:t>Signs of toxicity:</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pPr marL="171450" lvl="0" indent="-171450">
              <a:buSzPts val="1400"/>
              <a:buFont typeface="Arial" panose="020B0604020202020204" pitchFamily="34" charset="0"/>
              <a:buChar char="•"/>
              <a:tabLst>
                <a:tab pos="457200" algn="l"/>
              </a:tabLst>
            </a:pPr>
            <a:r>
              <a:rPr lang="en-CA" sz="1200" dirty="0">
                <a:effectLst/>
                <a:latin typeface="Arial" panose="020B0604020202020204" pitchFamily="34" charset="0"/>
                <a:ea typeface="Times New Roman" panose="02020603050405020304" pitchFamily="18" charset="0"/>
                <a:cs typeface="Arial" panose="020B0604020202020204" pitchFamily="34" charset="0"/>
              </a:rPr>
              <a:t>Higher blood levels of clozapine can cause sedation, hypotension and increased risk of neurological adverse effects including seizures and fatalities.</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GB" sz="1200" dirty="0">
                <a:effectLst/>
                <a:latin typeface="Arial" panose="020B0604020202020204" pitchFamily="34" charset="0"/>
                <a:ea typeface="Times New Roman" panose="02020603050405020304" pitchFamily="18" charset="0"/>
                <a:cs typeface="Arial" panose="020B0604020202020204" pitchFamily="34" charset="0"/>
              </a:rPr>
              <a:t> </a:t>
            </a:r>
          </a:p>
          <a:p>
            <a:r>
              <a:rPr lang="en-GB" sz="1200" b="1" dirty="0">
                <a:effectLst/>
                <a:latin typeface="Arial" panose="020B0604020202020204" pitchFamily="34" charset="0"/>
                <a:ea typeface="Times New Roman" panose="02020603050405020304" pitchFamily="18" charset="0"/>
                <a:cs typeface="Arial" panose="020B0604020202020204" pitchFamily="34" charset="0"/>
              </a:rPr>
              <a:t>Blood monitoring: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pPr marL="171450" lvl="0" indent="-171450">
              <a:buSzPts val="1400"/>
              <a:buFont typeface="Arial" panose="020B0604020202020204" pitchFamily="34" charset="0"/>
              <a:buChar char="•"/>
              <a:tabLst>
                <a:tab pos="457200" algn="l"/>
              </a:tabLst>
            </a:pPr>
            <a:r>
              <a:rPr lang="en-GB" sz="1200" dirty="0">
                <a:effectLst/>
                <a:latin typeface="Arial" panose="020B0604020202020204" pitchFamily="34" charset="0"/>
                <a:ea typeface="Times New Roman" panose="02020603050405020304" pitchFamily="18" charset="0"/>
                <a:cs typeface="Arial" panose="020B0604020202020204" pitchFamily="34" charset="0"/>
              </a:rPr>
              <a:t>Take clozapine plasma trough levels before stopping smoking.</a:t>
            </a:r>
          </a:p>
          <a:p>
            <a:pPr marL="171450" lvl="0" indent="-171450">
              <a:buSzPts val="1400"/>
              <a:buFont typeface="Arial" panose="020B0604020202020204" pitchFamily="34" charset="0"/>
              <a:buChar char="•"/>
              <a:tabLst>
                <a:tab pos="457200" algn="l"/>
              </a:tabLst>
            </a:pPr>
            <a:r>
              <a:rPr lang="en-GB" sz="1200" dirty="0">
                <a:effectLst/>
                <a:latin typeface="Arial" panose="020B0604020202020204" pitchFamily="34" charset="0"/>
                <a:ea typeface="Times New Roman" panose="02020603050405020304" pitchFamily="18" charset="0"/>
                <a:cs typeface="Arial" panose="020B0604020202020204" pitchFamily="34" charset="0"/>
              </a:rPr>
              <a:t>Repeat plasma level one week after stopping smoking. If the patient is symptomatic of clozapine side-effects prior to this, a plasma level should be retaken sooner.</a:t>
            </a:r>
          </a:p>
          <a:p>
            <a:pPr marL="171450" lvl="0" indent="-171450">
              <a:buSzPts val="1400"/>
              <a:buFont typeface="Arial" panose="020B0604020202020204" pitchFamily="34" charset="0"/>
              <a:buChar char="•"/>
              <a:tabLst>
                <a:tab pos="457200" algn="l"/>
              </a:tabLst>
            </a:pPr>
            <a:r>
              <a:rPr lang="en-GB" sz="1200" dirty="0">
                <a:effectLst/>
                <a:latin typeface="Arial" panose="020B0604020202020204" pitchFamily="34" charset="0"/>
                <a:ea typeface="Times New Roman" panose="02020603050405020304" pitchFamily="18" charset="0"/>
                <a:cs typeface="Arial" panose="020B0604020202020204" pitchFamily="34" charset="0"/>
              </a:rPr>
              <a:t>Blood and clinical monitoring should occur for up to six months. </a:t>
            </a:r>
          </a:p>
        </p:txBody>
      </p:sp>
      <p:sp>
        <p:nvSpPr>
          <p:cNvPr id="4" name="Slide Number Placeholder 3">
            <a:extLst>
              <a:ext uri="{FF2B5EF4-FFF2-40B4-BE49-F238E27FC236}">
                <a16:creationId xmlns:a16="http://schemas.microsoft.com/office/drawing/2014/main" id="{8C465A5E-C362-7689-FDCE-4C59A8E3F1B1}"/>
              </a:ext>
            </a:extLst>
          </p:cNvPr>
          <p:cNvSpPr>
            <a:spLocks noGrp="1"/>
          </p:cNvSpPr>
          <p:nvPr>
            <p:ph type="sldNum" sz="quarter" idx="5"/>
          </p:nvPr>
        </p:nvSpPr>
        <p:spPr/>
        <p:txBody>
          <a:bodyPr/>
          <a:lstStyle/>
          <a:p>
            <a:pPr>
              <a:defRPr/>
            </a:pPr>
            <a:fld id="{242A2382-4541-B845-B6D5-E8B5A330E247}" type="slidenum">
              <a:rPr lang="en-US" smtClean="0"/>
              <a:pPr>
                <a:defRPr/>
              </a:pPr>
              <a:t>5</a:t>
            </a:fld>
            <a:endParaRPr lang="en-US" dirty="0"/>
          </a:p>
        </p:txBody>
      </p:sp>
    </p:spTree>
    <p:extLst>
      <p:ext uri="{BB962C8B-B14F-4D97-AF65-F5344CB8AC3E}">
        <p14:creationId xmlns:p14="http://schemas.microsoft.com/office/powerpoint/2010/main" val="6474009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05096D-3DF1-1C8B-E915-E6DFF2470C5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48B4722-47FB-7357-9D4D-4D8A8D86848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ECA18BE-A4DB-B955-8400-A1FA5FD8A9DF}"/>
              </a:ext>
            </a:extLst>
          </p:cNvPr>
          <p:cNvSpPr>
            <a:spLocks noGrp="1"/>
          </p:cNvSpPr>
          <p:nvPr>
            <p:ph type="body" idx="1"/>
          </p:nvPr>
        </p:nvSpPr>
        <p:spPr/>
        <p:txBody>
          <a:bodyPr>
            <a:normAutofit/>
          </a:bodyPr>
          <a:lstStyle/>
          <a:p>
            <a:r>
              <a:rPr lang="en-GB" sz="1200" b="1" dirty="0">
                <a:effectLst/>
                <a:latin typeface="Arial" panose="020B0604020202020204" pitchFamily="34" charset="0"/>
                <a:ea typeface="Times New Roman" panose="02020603050405020304" pitchFamily="18" charset="0"/>
                <a:cs typeface="Arial" panose="020B0604020202020204" pitchFamily="34" charset="0"/>
              </a:rPr>
              <a:t>Dose reduction: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pPr marL="171450" lvl="0" indent="-171450">
              <a:buSzPts val="1400"/>
              <a:buFont typeface="Arial" panose="020B0604020202020204" pitchFamily="34" charset="0"/>
              <a:buChar char="•"/>
              <a:tabLst>
                <a:tab pos="457200" algn="l"/>
              </a:tabLst>
            </a:pPr>
            <a:r>
              <a:rPr lang="en-GB" sz="1200" dirty="0">
                <a:effectLst/>
                <a:latin typeface="Arial" panose="020B0604020202020204" pitchFamily="34" charset="0"/>
                <a:ea typeface="Times New Roman" panose="02020603050405020304" pitchFamily="18" charset="0"/>
                <a:cs typeface="Arial" panose="020B0604020202020204" pitchFamily="34" charset="0"/>
              </a:rPr>
              <a:t>Immediate reduction of clozapine upon smoking cessation (may need to be reduced by 25% of original dose in the first week of </a:t>
            </a:r>
            <a:r>
              <a:rPr lang="en-US" dirty="0"/>
              <a:t>stopping</a:t>
            </a:r>
            <a:r>
              <a:rPr lang="en-GB" sz="1200" dirty="0">
                <a:effectLst/>
                <a:latin typeface="Arial" panose="020B0604020202020204" pitchFamily="34" charset="0"/>
                <a:ea typeface="Times New Roman" panose="02020603050405020304" pitchFamily="18" charset="0"/>
                <a:cs typeface="Arial" panose="020B0604020202020204" pitchFamily="34" charset="0"/>
              </a:rPr>
              <a:t>).</a:t>
            </a:r>
          </a:p>
          <a:p>
            <a:pPr marL="171450" lvl="0" indent="-171450">
              <a:buSzPts val="1400"/>
              <a:buFont typeface="Arial" panose="020B0604020202020204" pitchFamily="34" charset="0"/>
              <a:buChar char="•"/>
              <a:tabLst>
                <a:tab pos="457200" algn="l"/>
              </a:tabLst>
            </a:pPr>
            <a:r>
              <a:rPr lang="en-GB" sz="1200" dirty="0">
                <a:effectLst/>
                <a:latin typeface="Arial" panose="020B0604020202020204" pitchFamily="34" charset="0"/>
                <a:ea typeface="Times New Roman" panose="02020603050405020304" pitchFamily="18" charset="0"/>
                <a:cs typeface="Arial" panose="020B0604020202020204" pitchFamily="34" charset="0"/>
              </a:rPr>
              <a:t>Stepwise reduction of about 10 per cent daily for 4 days. Blood levels will guide individualised dosing. </a:t>
            </a:r>
          </a:p>
          <a:p>
            <a:pPr marL="457200"/>
            <a:r>
              <a:rPr lang="en-CA" sz="1200" dirty="0">
                <a:effectLst/>
                <a:latin typeface="Arial" panose="020B0604020202020204" pitchFamily="34" charset="0"/>
                <a:ea typeface="Times New Roman" panose="02020603050405020304" pitchFamily="18" charset="0"/>
                <a:cs typeface="Arial" panose="020B0604020202020204" pitchFamily="34" charset="0"/>
              </a:rPr>
              <a:t>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GB" sz="1200" b="1" dirty="0">
                <a:effectLst/>
                <a:latin typeface="Arial" panose="020B0604020202020204" pitchFamily="34" charset="0"/>
                <a:ea typeface="Times New Roman" panose="02020603050405020304" pitchFamily="18" charset="0"/>
                <a:cs typeface="Arial" panose="020B0604020202020204" pitchFamily="34" charset="0"/>
              </a:rPr>
              <a:t>Should smoking be re-initiated: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pPr marL="171450" lvl="0" indent="-171450">
              <a:buSzPts val="1400"/>
              <a:buFont typeface="Arial" panose="020B0604020202020204" pitchFamily="34" charset="0"/>
              <a:buChar char="•"/>
              <a:tabLst>
                <a:tab pos="457200" algn="l"/>
              </a:tabLst>
            </a:pPr>
            <a:r>
              <a:rPr lang="en-GB" sz="1200" dirty="0">
                <a:effectLst/>
                <a:latin typeface="Arial" panose="020B0604020202020204" pitchFamily="34" charset="0"/>
                <a:ea typeface="Times New Roman" panose="02020603050405020304" pitchFamily="18" charset="0"/>
                <a:cs typeface="Arial" panose="020B0604020202020204" pitchFamily="34" charset="0"/>
              </a:rPr>
              <a:t>If the patient returns to smoking a plasma trough level should be retaken and clozapine increased to previous dose over one week and then plasma trough level repeated.</a:t>
            </a:r>
          </a:p>
          <a:p>
            <a:r>
              <a:rPr lang="en-CA" sz="1200" dirty="0">
                <a:effectLst/>
                <a:latin typeface="Arial" panose="020B0604020202020204" pitchFamily="34" charset="0"/>
                <a:ea typeface="Times New Roman" panose="02020603050405020304" pitchFamily="18" charset="0"/>
                <a:cs typeface="Arial" panose="020B0604020202020204" pitchFamily="34" charset="0"/>
              </a:rPr>
              <a:t>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CA" sz="1200" b="1" dirty="0">
                <a:effectLst/>
                <a:latin typeface="Arial" panose="020B0604020202020204" pitchFamily="34" charset="0"/>
                <a:ea typeface="Times New Roman" panose="02020603050405020304" pitchFamily="18" charset="0"/>
                <a:cs typeface="Arial" panose="020B0604020202020204" pitchFamily="34" charset="0"/>
              </a:rPr>
              <a:t>Clozapine is the one medication that we need to give particular attention to when it comes getting the dose right.</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endParaRPr lang="en-US" sz="1200" dirty="0"/>
          </a:p>
        </p:txBody>
      </p:sp>
      <p:sp>
        <p:nvSpPr>
          <p:cNvPr id="4" name="Slide Number Placeholder 3">
            <a:extLst>
              <a:ext uri="{FF2B5EF4-FFF2-40B4-BE49-F238E27FC236}">
                <a16:creationId xmlns:a16="http://schemas.microsoft.com/office/drawing/2014/main" id="{9421AFC9-439F-2772-DA69-B5C28EB334FE}"/>
              </a:ext>
            </a:extLst>
          </p:cNvPr>
          <p:cNvSpPr>
            <a:spLocks noGrp="1"/>
          </p:cNvSpPr>
          <p:nvPr>
            <p:ph type="sldNum" sz="quarter" idx="5"/>
          </p:nvPr>
        </p:nvSpPr>
        <p:spPr/>
        <p:txBody>
          <a:bodyPr/>
          <a:lstStyle/>
          <a:p>
            <a:pPr>
              <a:defRPr/>
            </a:pPr>
            <a:fld id="{242A2382-4541-B845-B6D5-E8B5A330E247}" type="slidenum">
              <a:rPr lang="en-US" smtClean="0"/>
              <a:pPr>
                <a:defRPr/>
              </a:pPr>
              <a:t>6</a:t>
            </a:fld>
            <a:endParaRPr lang="en-US" dirty="0"/>
          </a:p>
        </p:txBody>
      </p:sp>
    </p:spTree>
    <p:extLst>
      <p:ext uri="{BB962C8B-B14F-4D97-AF65-F5344CB8AC3E}">
        <p14:creationId xmlns:p14="http://schemas.microsoft.com/office/powerpoint/2010/main" val="37038144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C02DD3-6696-5F40-11F8-0064902E54F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1CE8DAB-64FC-EF19-7946-6C86B791E0B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ABFDA89-BD33-90AD-901F-987BDE9D478B}"/>
              </a:ext>
            </a:extLst>
          </p:cNvPr>
          <p:cNvSpPr>
            <a:spLocks noGrp="1"/>
          </p:cNvSpPr>
          <p:nvPr>
            <p:ph type="body" idx="1"/>
          </p:nvPr>
        </p:nvSpPr>
        <p:spPr/>
        <p:txBody>
          <a:bodyPr>
            <a:normAutofit/>
          </a:bodyPr>
          <a:lstStyle/>
          <a:p>
            <a:pPr marL="0" lvl="0" indent="0">
              <a:buSzPts val="1400"/>
              <a:buFont typeface="Symbol" panose="05050102010706020507" pitchFamily="18" charset="2"/>
              <a:buNone/>
              <a:tabLst>
                <a:tab pos="457200" algn="l"/>
              </a:tabLst>
            </a:pPr>
            <a:r>
              <a:rPr lang="en-CA" sz="1200" dirty="0">
                <a:effectLst/>
                <a:latin typeface="Arial" panose="020B0604020202020204" pitchFamily="34" charset="0"/>
                <a:ea typeface="Times New Roman" panose="02020603050405020304" pitchFamily="18" charset="0"/>
                <a:cs typeface="Arial" panose="020B0604020202020204" pitchFamily="34" charset="0"/>
              </a:rPr>
              <a:t>For the drugs olanzapine and chlorpromazine, there is a risk that drug levels may be affected, but this can be managed clinically.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buSzPts val="1400"/>
              <a:buFont typeface="Symbol" panose="05050102010706020507" pitchFamily="18" charset="2"/>
              <a:buChar char=""/>
              <a:tabLst>
                <a:tab pos="457200" algn="l"/>
              </a:tabLst>
            </a:pPr>
            <a:endParaRPr lang="en-GB" sz="1200" b="1" dirty="0">
              <a:effectLst/>
              <a:latin typeface="Arial" panose="020B0604020202020204" pitchFamily="34" charset="0"/>
              <a:ea typeface="Times New Roman" panose="02020603050405020304" pitchFamily="18" charset="0"/>
              <a:cs typeface="Arial" panose="020B0604020202020204" pitchFamily="34" charset="0"/>
            </a:endParaRPr>
          </a:p>
          <a:p>
            <a:pPr marL="171450" lvl="0" indent="-171450">
              <a:buSzPts val="1400"/>
              <a:buFont typeface="Arial" panose="020B0604020202020204" pitchFamily="34" charset="0"/>
              <a:buChar char="•"/>
              <a:tabLst>
                <a:tab pos="457200" algn="l"/>
              </a:tabLst>
            </a:pPr>
            <a:r>
              <a:rPr lang="en-GB" sz="1200" b="1" dirty="0">
                <a:effectLst/>
                <a:latin typeface="Arial" panose="020B0604020202020204" pitchFamily="34" charset="0"/>
                <a:ea typeface="Times New Roman" panose="02020603050405020304" pitchFamily="18" charset="0"/>
                <a:cs typeface="Arial" panose="020B0604020202020204" pitchFamily="34" charset="0"/>
              </a:rPr>
              <a:t>For olanzapine: </a:t>
            </a:r>
            <a:r>
              <a:rPr lang="en-GB" sz="1200" dirty="0">
                <a:effectLst/>
                <a:latin typeface="Arial" panose="020B0604020202020204" pitchFamily="34" charset="0"/>
                <a:ea typeface="Times New Roman" panose="02020603050405020304" pitchFamily="18" charset="0"/>
                <a:cs typeface="Arial" panose="020B0604020202020204" pitchFamily="34" charset="0"/>
              </a:rPr>
              <a:t>On stopping smoking</a:t>
            </a:r>
            <a:r>
              <a:rPr lang="en-GB" sz="1200" b="1" dirty="0">
                <a:effectLst/>
                <a:latin typeface="Arial" panose="020B0604020202020204" pitchFamily="34" charset="0"/>
                <a:ea typeface="Times New Roman" panose="02020603050405020304" pitchFamily="18" charset="0"/>
                <a:cs typeface="Arial" panose="020B0604020202020204" pitchFamily="34" charset="0"/>
              </a:rPr>
              <a:t> </a:t>
            </a:r>
            <a:r>
              <a:rPr lang="en-GB" sz="1200" dirty="0">
                <a:effectLst/>
                <a:latin typeface="Arial" panose="020B0604020202020204" pitchFamily="34" charset="0"/>
                <a:ea typeface="Times New Roman" panose="02020603050405020304" pitchFamily="18" charset="0"/>
                <a:cs typeface="Arial" panose="020B0604020202020204" pitchFamily="34" charset="0"/>
              </a:rPr>
              <a:t>the dose may need to be reduced by 25%. Be alert for increased adverse effects of olanzapine such as dizziness, sedation and hypotension. If adverse effects occur the further reduce the dose. </a:t>
            </a:r>
            <a:r>
              <a:rPr lang="en-CA" sz="1200" dirty="0">
                <a:effectLst/>
                <a:latin typeface="Arial" panose="020B0604020202020204" pitchFamily="34" charset="0"/>
                <a:ea typeface="Times New Roman" panose="02020603050405020304" pitchFamily="18" charset="0"/>
                <a:cs typeface="Arial" panose="020B0604020202020204" pitchFamily="34" charset="0"/>
              </a:rPr>
              <a:t>If restarting smoking, increase dose to previous smoking dose over 1 week.</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pPr marL="171450" lvl="0" indent="-171450">
              <a:buSzPts val="1400"/>
              <a:buFont typeface="Arial" panose="020B0604020202020204" pitchFamily="34" charset="0"/>
              <a:buChar char="•"/>
              <a:tabLst>
                <a:tab pos="457200" algn="l"/>
              </a:tabLst>
            </a:pPr>
            <a:r>
              <a:rPr lang="en-GB" sz="1200" b="1" dirty="0">
                <a:effectLst/>
                <a:latin typeface="Arial" panose="020B0604020202020204" pitchFamily="34" charset="0"/>
                <a:ea typeface="Times New Roman" panose="02020603050405020304" pitchFamily="18" charset="0"/>
                <a:cs typeface="Arial" panose="020B0604020202020204" pitchFamily="34" charset="0"/>
              </a:rPr>
              <a:t>For chlorpromazine</a:t>
            </a:r>
            <a:r>
              <a:rPr lang="en-GB" sz="1200" dirty="0">
                <a:effectLst/>
                <a:latin typeface="Arial" panose="020B0604020202020204" pitchFamily="34" charset="0"/>
                <a:ea typeface="Times New Roman" panose="02020603050405020304" pitchFamily="18" charset="0"/>
                <a:cs typeface="Arial" panose="020B0604020202020204" pitchFamily="34" charset="0"/>
              </a:rPr>
              <a:t>: Monitor for increased adverse effects: dizziness, sedation, nausea. Reduce dose as necessary. </a:t>
            </a:r>
            <a:r>
              <a:rPr lang="en-CA" sz="1200" dirty="0">
                <a:effectLst/>
                <a:latin typeface="Arial" panose="020B0604020202020204" pitchFamily="34" charset="0"/>
                <a:ea typeface="Times New Roman" panose="02020603050405020304" pitchFamily="18" charset="0"/>
                <a:cs typeface="Arial" panose="020B0604020202020204" pitchFamily="34" charset="0"/>
              </a:rPr>
              <a:t>If re-starting smoking, monitor the patient closely and consider restarting the previous smoking dose.</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p:txBody>
      </p:sp>
      <p:sp>
        <p:nvSpPr>
          <p:cNvPr id="4" name="Slide Number Placeholder 3">
            <a:extLst>
              <a:ext uri="{FF2B5EF4-FFF2-40B4-BE49-F238E27FC236}">
                <a16:creationId xmlns:a16="http://schemas.microsoft.com/office/drawing/2014/main" id="{EEA5C8BA-5695-D463-7F2C-5F8E3CCA3031}"/>
              </a:ext>
            </a:extLst>
          </p:cNvPr>
          <p:cNvSpPr>
            <a:spLocks noGrp="1"/>
          </p:cNvSpPr>
          <p:nvPr>
            <p:ph type="sldNum" sz="quarter" idx="5"/>
          </p:nvPr>
        </p:nvSpPr>
        <p:spPr/>
        <p:txBody>
          <a:bodyPr/>
          <a:lstStyle/>
          <a:p>
            <a:pPr>
              <a:defRPr/>
            </a:pPr>
            <a:fld id="{242A2382-4541-B845-B6D5-E8B5A330E247}" type="slidenum">
              <a:rPr lang="en-US" smtClean="0"/>
              <a:pPr>
                <a:defRPr/>
              </a:pPr>
              <a:t>7</a:t>
            </a:fld>
            <a:endParaRPr lang="en-US" dirty="0"/>
          </a:p>
        </p:txBody>
      </p:sp>
    </p:spTree>
    <p:extLst>
      <p:ext uri="{BB962C8B-B14F-4D97-AF65-F5344CB8AC3E}">
        <p14:creationId xmlns:p14="http://schemas.microsoft.com/office/powerpoint/2010/main" val="19516490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35E532-AFDC-9A8E-CB99-AE1EEFD23F2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D768FF8-9FEF-5C45-EE40-C6191D15A95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CCE8BEA-D8D2-6EF5-C1D1-A4F1E57654B6}"/>
              </a:ext>
            </a:extLst>
          </p:cNvPr>
          <p:cNvSpPr>
            <a:spLocks noGrp="1"/>
          </p:cNvSpPr>
          <p:nvPr>
            <p:ph type="body" idx="1"/>
          </p:nvPr>
        </p:nvSpPr>
        <p:spPr/>
        <p:txBody>
          <a:bodyPr>
            <a:normAutofit fontScale="55000" lnSpcReduction="20000"/>
          </a:bodyPr>
          <a:lstStyle/>
          <a:p>
            <a:r>
              <a:rPr lang="en-CA" sz="1200" dirty="0">
                <a:effectLst/>
                <a:latin typeface="Arial" panose="020B0604020202020204" pitchFamily="34" charset="0"/>
                <a:ea typeface="Times New Roman" panose="02020603050405020304" pitchFamily="18" charset="0"/>
                <a:cs typeface="Arial" panose="020B0604020202020204" pitchFamily="34" charset="0"/>
              </a:rPr>
              <a:t>There is one more interaction with smoking to be aware of.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CA" sz="1200" dirty="0">
                <a:effectLst/>
                <a:latin typeface="Arial" panose="020B0604020202020204" pitchFamily="34" charset="0"/>
                <a:ea typeface="Times New Roman" panose="02020603050405020304" pitchFamily="18" charset="0"/>
                <a:cs typeface="Arial" panose="020B0604020202020204" pitchFamily="34" charset="0"/>
              </a:rPr>
              <a:t>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CA" sz="1200" b="1" dirty="0">
                <a:effectLst/>
                <a:latin typeface="Arial" panose="020B0604020202020204" pitchFamily="34" charset="0"/>
                <a:ea typeface="Times New Roman" panose="02020603050405020304" pitchFamily="18" charset="0"/>
                <a:cs typeface="Arial" panose="020B0604020202020204" pitchFamily="34" charset="0"/>
              </a:rPr>
              <a:t>Caffeine metabolism</a:t>
            </a:r>
            <a:r>
              <a:rPr lang="en-CA" sz="1200" dirty="0">
                <a:effectLst/>
                <a:latin typeface="Arial" panose="020B0604020202020204" pitchFamily="34" charset="0"/>
                <a:ea typeface="Times New Roman" panose="02020603050405020304" pitchFamily="18" charset="0"/>
                <a:cs typeface="Arial" panose="020B0604020202020204" pitchFamily="34" charset="0"/>
              </a:rPr>
              <a:t> is also altered by smoking. When someone quits smoking their levels of caffeine may be 2-3 times higher.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CA" sz="1200" dirty="0">
                <a:effectLst/>
                <a:latin typeface="Arial" panose="020B0604020202020204" pitchFamily="34" charset="0"/>
                <a:ea typeface="Times New Roman" panose="02020603050405020304" pitchFamily="18" charset="0"/>
                <a:cs typeface="Arial" panose="020B0604020202020204" pitchFamily="34" charset="0"/>
              </a:rPr>
              <a:t>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CA" sz="1200" dirty="0">
                <a:effectLst/>
                <a:latin typeface="Arial" panose="020B0604020202020204" pitchFamily="34" charset="0"/>
                <a:ea typeface="Times New Roman" panose="02020603050405020304" pitchFamily="18" charset="0"/>
                <a:cs typeface="Arial" panose="020B0604020202020204" pitchFamily="34" charset="0"/>
              </a:rPr>
              <a:t>This generally occurs 4 to 7 days after </a:t>
            </a:r>
            <a:r>
              <a:rPr lang="en-US" dirty="0"/>
              <a:t>stopping</a:t>
            </a:r>
            <a:r>
              <a:rPr lang="en-CA" sz="1200" dirty="0">
                <a:effectLst/>
                <a:latin typeface="Arial" panose="020B0604020202020204" pitchFamily="34" charset="0"/>
                <a:ea typeface="Times New Roman" panose="02020603050405020304" pitchFamily="18" charset="0"/>
                <a:cs typeface="Arial" panose="020B0604020202020204" pitchFamily="34" charset="0"/>
              </a:rPr>
              <a:t> smoking and can result in the unpleasant side effects of having too much caffeine (see list below).</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CA" sz="1200" dirty="0">
                <a:effectLst/>
                <a:latin typeface="Arial" panose="020B0604020202020204" pitchFamily="34" charset="0"/>
                <a:ea typeface="Times New Roman" panose="02020603050405020304" pitchFamily="18" charset="0"/>
                <a:cs typeface="Arial" panose="020B0604020202020204" pitchFamily="34" charset="0"/>
              </a:rPr>
              <a:t>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CA" sz="1200" dirty="0">
                <a:effectLst/>
                <a:latin typeface="Arial" panose="020B0604020202020204" pitchFamily="34" charset="0"/>
                <a:ea typeface="Times New Roman" panose="02020603050405020304" pitchFamily="18" charset="0"/>
                <a:cs typeface="Arial" panose="020B0604020202020204" pitchFamily="34" charset="0"/>
              </a:rPr>
              <a:t>Sometimes we can confuse the symptoms caffeinism with withdrawal symptoms.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CA" sz="1200" dirty="0">
                <a:effectLst/>
                <a:latin typeface="Arial" panose="020B0604020202020204" pitchFamily="34" charset="0"/>
                <a:ea typeface="Times New Roman" panose="02020603050405020304" pitchFamily="18" charset="0"/>
                <a:cs typeface="Arial" panose="020B0604020202020204" pitchFamily="34" charset="0"/>
              </a:rPr>
              <a:t>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CA" sz="1200" dirty="0">
                <a:effectLst/>
                <a:latin typeface="Arial" panose="020B0604020202020204" pitchFamily="34" charset="0"/>
                <a:ea typeface="Times New Roman" panose="02020603050405020304" pitchFamily="18" charset="0"/>
                <a:cs typeface="Arial" panose="020B0604020202020204" pitchFamily="34" charset="0"/>
              </a:rPr>
              <a:t>Michael used the term on edge. We will sometimes hear patients report difficulty concentrating, feeling off, having difficulty sleeping, headache, dizziness. While these can all be common withdrawal symptoms, they can also be the result of or worsened by caffeine intake.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CA" sz="1200" dirty="0">
                <a:effectLst/>
                <a:latin typeface="Arial" panose="020B0604020202020204" pitchFamily="34" charset="0"/>
                <a:ea typeface="Times New Roman" panose="02020603050405020304" pitchFamily="18" charset="0"/>
                <a:cs typeface="Arial" panose="020B0604020202020204" pitchFamily="34" charset="0"/>
              </a:rPr>
              <a:t>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CA" sz="1200" dirty="0">
                <a:effectLst/>
                <a:latin typeface="Arial" panose="020B0604020202020204" pitchFamily="34" charset="0"/>
                <a:ea typeface="Times New Roman" panose="02020603050405020304" pitchFamily="18" charset="0"/>
                <a:cs typeface="Arial" panose="020B0604020202020204" pitchFamily="34" charset="0"/>
              </a:rPr>
              <a:t>Feeling shaky, restless, increased heart rate are not withdrawal symptoms associated with </a:t>
            </a:r>
            <a:r>
              <a:rPr lang="en-US" dirty="0"/>
              <a:t>stopping</a:t>
            </a:r>
            <a:r>
              <a:rPr lang="en-CA" sz="1200" dirty="0">
                <a:effectLst/>
                <a:latin typeface="Arial" panose="020B0604020202020204" pitchFamily="34" charset="0"/>
                <a:ea typeface="Times New Roman" panose="02020603050405020304" pitchFamily="18" charset="0"/>
                <a:cs typeface="Arial" panose="020B0604020202020204" pitchFamily="34" charset="0"/>
              </a:rPr>
              <a:t> smoking and so if patients report these to you it should trigger you to ask about caffeine intake.</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CA" sz="1200" dirty="0">
                <a:effectLst/>
                <a:latin typeface="Arial" panose="020B0604020202020204" pitchFamily="34" charset="0"/>
                <a:ea typeface="Times New Roman" panose="02020603050405020304" pitchFamily="18" charset="0"/>
                <a:cs typeface="Arial" panose="020B0604020202020204" pitchFamily="34" charset="0"/>
              </a:rPr>
              <a:t>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CA" sz="1200" dirty="0">
                <a:effectLst/>
                <a:latin typeface="Arial" panose="020B0604020202020204" pitchFamily="34" charset="0"/>
                <a:ea typeface="Times New Roman" panose="02020603050405020304" pitchFamily="18" charset="0"/>
                <a:cs typeface="Arial" panose="020B0604020202020204" pitchFamily="34" charset="0"/>
              </a:rPr>
              <a:t>Advising patients to decrease their caffeine intake can be helpful, This is most relevant to those who report a high caffeine intake (more than 2-3 caffeinated beverages a day). This includes intake of coffee and caffeinated teas and drinks. For many patients this may need to be repeated.</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CA" sz="1200" b="1" dirty="0">
                <a:effectLst/>
                <a:latin typeface="Arial" panose="020B0604020202020204" pitchFamily="34" charset="0"/>
                <a:ea typeface="Times New Roman" panose="02020603050405020304" pitchFamily="18" charset="0"/>
                <a:cs typeface="Arial" panose="020B0604020202020204" pitchFamily="34" charset="0"/>
              </a:rPr>
              <a:t>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CA" sz="1200" b="1" dirty="0">
                <a:effectLst/>
                <a:latin typeface="Arial" panose="020B0604020202020204" pitchFamily="34" charset="0"/>
                <a:ea typeface="Times New Roman" panose="02020603050405020304" pitchFamily="18" charset="0"/>
                <a:cs typeface="Arial" panose="020B0604020202020204" pitchFamily="34" charset="0"/>
              </a:rPr>
              <a:t>Symptoms of caffeinism include: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pPr marL="171450" lvl="0" indent="-171450">
              <a:buSzPts val="1400"/>
              <a:buFont typeface="Arial" panose="020B0604020202020204" pitchFamily="34" charset="0"/>
              <a:buChar char="•"/>
            </a:pPr>
            <a:r>
              <a:rPr lang="en-CA" sz="1200" dirty="0">
                <a:effectLst/>
                <a:latin typeface="Arial" panose="020B0604020202020204" pitchFamily="34" charset="0"/>
                <a:ea typeface="Times New Roman" panose="02020603050405020304" pitchFamily="18" charset="0"/>
                <a:cs typeface="Arial" panose="020B0604020202020204" pitchFamily="34" charset="0"/>
              </a:rPr>
              <a:t>Restlessness and shakiness</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pPr marL="171450" lvl="0" indent="-171450">
              <a:buSzPts val="1400"/>
              <a:buFont typeface="Arial" panose="020B0604020202020204" pitchFamily="34" charset="0"/>
              <a:buChar char="•"/>
            </a:pPr>
            <a:r>
              <a:rPr lang="en-CA" sz="1200" dirty="0">
                <a:effectLst/>
                <a:latin typeface="Arial" panose="020B0604020202020204" pitchFamily="34" charset="0"/>
                <a:ea typeface="Times New Roman" panose="02020603050405020304" pitchFamily="18" charset="0"/>
                <a:cs typeface="Arial" panose="020B0604020202020204" pitchFamily="34" charset="0"/>
              </a:rPr>
              <a:t>Insomnia</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pPr marL="171450" lvl="0" indent="-171450">
              <a:buSzPts val="1400"/>
              <a:buFont typeface="Arial" panose="020B0604020202020204" pitchFamily="34" charset="0"/>
              <a:buChar char="•"/>
            </a:pPr>
            <a:r>
              <a:rPr lang="en-CA" sz="1200" dirty="0">
                <a:effectLst/>
                <a:latin typeface="Arial" panose="020B0604020202020204" pitchFamily="34" charset="0"/>
                <a:ea typeface="Times New Roman" panose="02020603050405020304" pitchFamily="18" charset="0"/>
                <a:cs typeface="Arial" panose="020B0604020202020204" pitchFamily="34" charset="0"/>
              </a:rPr>
              <a:t>Headaches</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pPr marL="171450" lvl="0" indent="-171450">
              <a:buSzPts val="1400"/>
              <a:buFont typeface="Arial" panose="020B0604020202020204" pitchFamily="34" charset="0"/>
              <a:buChar char="•"/>
            </a:pPr>
            <a:r>
              <a:rPr lang="en-CA" sz="1200" dirty="0">
                <a:effectLst/>
                <a:latin typeface="Arial" panose="020B0604020202020204" pitchFamily="34" charset="0"/>
                <a:ea typeface="Times New Roman" panose="02020603050405020304" pitchFamily="18" charset="0"/>
                <a:cs typeface="Arial" panose="020B0604020202020204" pitchFamily="34" charset="0"/>
              </a:rPr>
              <a:t>Dizziness</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pPr marL="171450" lvl="0" indent="-171450">
              <a:buSzPts val="1400"/>
              <a:buFont typeface="Arial" panose="020B0604020202020204" pitchFamily="34" charset="0"/>
              <a:buChar char="•"/>
            </a:pPr>
            <a:r>
              <a:rPr lang="en-CA" sz="1200" dirty="0">
                <a:effectLst/>
                <a:latin typeface="Arial" panose="020B0604020202020204" pitchFamily="34" charset="0"/>
                <a:ea typeface="Times New Roman" panose="02020603050405020304" pitchFamily="18" charset="0"/>
                <a:cs typeface="Arial" panose="020B0604020202020204" pitchFamily="34" charset="0"/>
              </a:rPr>
              <a:t>Fast heart rate</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pPr marL="171450" lvl="0" indent="-171450">
              <a:buSzPts val="1400"/>
              <a:buFont typeface="Arial" panose="020B0604020202020204" pitchFamily="34" charset="0"/>
              <a:buChar char="•"/>
            </a:pPr>
            <a:r>
              <a:rPr lang="en-CA" sz="1200" dirty="0">
                <a:effectLst/>
                <a:latin typeface="Arial" panose="020B0604020202020204" pitchFamily="34" charset="0"/>
                <a:ea typeface="Times New Roman" panose="02020603050405020304" pitchFamily="18" charset="0"/>
                <a:cs typeface="Arial" panose="020B0604020202020204" pitchFamily="34" charset="0"/>
              </a:rPr>
              <a:t>Dehydration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pPr marL="171450" lvl="0" indent="-171450">
              <a:buSzPts val="1400"/>
              <a:buFont typeface="Arial" panose="020B0604020202020204" pitchFamily="34" charset="0"/>
              <a:buChar char="•"/>
            </a:pPr>
            <a:r>
              <a:rPr lang="en-CA" sz="1200" dirty="0">
                <a:effectLst/>
                <a:latin typeface="Arial" panose="020B0604020202020204" pitchFamily="34" charset="0"/>
                <a:ea typeface="Times New Roman" panose="02020603050405020304" pitchFamily="18" charset="0"/>
                <a:cs typeface="Arial" panose="020B0604020202020204" pitchFamily="34" charset="0"/>
              </a:rPr>
              <a:t>Anxiety</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CA" sz="1200" b="1" dirty="0">
                <a:effectLst/>
                <a:latin typeface="Arial" panose="020B0604020202020204" pitchFamily="34" charset="0"/>
                <a:ea typeface="Times New Roman" panose="02020603050405020304" pitchFamily="18" charset="0"/>
                <a:cs typeface="Arial" panose="020B0604020202020204" pitchFamily="34" charset="0"/>
              </a:rPr>
              <a:t>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r>
              <a:rPr lang="en-US" sz="1200" b="1" dirty="0">
                <a:effectLst/>
                <a:latin typeface="Arial" panose="020B0604020202020204" pitchFamily="34" charset="0"/>
                <a:ea typeface="Times New Roman" panose="02020603050405020304" pitchFamily="18" charset="0"/>
                <a:cs typeface="Arial" panose="020B0604020202020204" pitchFamily="34" charset="0"/>
              </a:rPr>
              <a:t>Sources: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pPr marL="171450" lvl="0" indent="-171450">
              <a:buSzPts val="1400"/>
              <a:buFont typeface="Arial" panose="020B0604020202020204" pitchFamily="34" charset="0"/>
              <a:buChar char="•"/>
              <a:tabLst>
                <a:tab pos="457200" algn="l"/>
              </a:tabLst>
            </a:pPr>
            <a:r>
              <a:rPr lang="en-US" sz="1200" dirty="0">
                <a:effectLst/>
                <a:latin typeface="Arial" panose="020B0604020202020204" pitchFamily="34" charset="0"/>
                <a:ea typeface="Times New Roman" panose="02020603050405020304" pitchFamily="18" charset="0"/>
                <a:cs typeface="Arial" panose="020B0604020202020204" pitchFamily="34" charset="0"/>
              </a:rPr>
              <a:t>Brown et al. </a:t>
            </a:r>
            <a:r>
              <a:rPr lang="en-CA" sz="1200" dirty="0">
                <a:effectLst/>
                <a:latin typeface="Arial" panose="020B0604020202020204" pitchFamily="34" charset="0"/>
                <a:ea typeface="Times New Roman" panose="02020603050405020304" pitchFamily="18" charset="0"/>
                <a:cs typeface="Arial" panose="020B0604020202020204" pitchFamily="34" charset="0"/>
              </a:rPr>
              <a:t>Changes in rate and pattern of caffeine metabolism after cigarette abstinence. Clinical Pharmacology therapy.1988:43(5);488.</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p:txBody>
      </p:sp>
      <p:sp>
        <p:nvSpPr>
          <p:cNvPr id="4" name="Slide Number Placeholder 3">
            <a:extLst>
              <a:ext uri="{FF2B5EF4-FFF2-40B4-BE49-F238E27FC236}">
                <a16:creationId xmlns:a16="http://schemas.microsoft.com/office/drawing/2014/main" id="{3BC69B4D-442B-389D-082D-DD7BF2AD535C}"/>
              </a:ext>
            </a:extLst>
          </p:cNvPr>
          <p:cNvSpPr>
            <a:spLocks noGrp="1"/>
          </p:cNvSpPr>
          <p:nvPr>
            <p:ph type="sldNum" sz="quarter" idx="5"/>
          </p:nvPr>
        </p:nvSpPr>
        <p:spPr/>
        <p:txBody>
          <a:bodyPr/>
          <a:lstStyle/>
          <a:p>
            <a:pPr>
              <a:defRPr/>
            </a:pPr>
            <a:fld id="{242A2382-4541-B845-B6D5-E8B5A330E247}" type="slidenum">
              <a:rPr lang="en-US" smtClean="0"/>
              <a:pPr>
                <a:defRPr/>
              </a:pPr>
              <a:t>8</a:t>
            </a:fld>
            <a:endParaRPr lang="en-US" dirty="0"/>
          </a:p>
        </p:txBody>
      </p:sp>
    </p:spTree>
    <p:extLst>
      <p:ext uri="{BB962C8B-B14F-4D97-AF65-F5344CB8AC3E}">
        <p14:creationId xmlns:p14="http://schemas.microsoft.com/office/powerpoint/2010/main" val="35993198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b="1" dirty="0">
                <a:effectLst/>
                <a:latin typeface="Arial" panose="020B0604020202020204" pitchFamily="34" charset="0"/>
                <a:ea typeface="Times New Roman" panose="02020603050405020304" pitchFamily="18" charset="0"/>
                <a:cs typeface="Arial" panose="020B0604020202020204" pitchFamily="34" charset="0"/>
              </a:rPr>
              <a:t>[Large group debrief]: </a:t>
            </a:r>
            <a:endParaRPr lang="en-GB" sz="1200" dirty="0">
              <a:effectLst/>
              <a:latin typeface="Arial" panose="020B0604020202020204" pitchFamily="34" charset="0"/>
              <a:ea typeface="Times New Roman" panose="02020603050405020304" pitchFamily="18" charset="0"/>
              <a:cs typeface="Arial" panose="020B0604020202020204" pitchFamily="34" charset="0"/>
            </a:endParaRPr>
          </a:p>
          <a:p>
            <a:endParaRPr lang="en-CA" sz="1200" b="1" dirty="0">
              <a:effectLst/>
              <a:latin typeface="Arial" panose="020B0604020202020204" pitchFamily="34" charset="0"/>
              <a:ea typeface="Times New Roman" panose="02020603050405020304" pitchFamily="18" charset="0"/>
              <a:cs typeface="Arial" panose="020B0604020202020204" pitchFamily="34" charset="0"/>
            </a:endParaRPr>
          </a:p>
          <a:p>
            <a:r>
              <a:rPr lang="en-CA" sz="1200" b="1" dirty="0">
                <a:effectLst/>
                <a:latin typeface="Arial" panose="020B0604020202020204" pitchFamily="34" charset="0"/>
                <a:ea typeface="Times New Roman" panose="02020603050405020304" pitchFamily="18" charset="0"/>
                <a:cs typeface="Arial" panose="020B0604020202020204" pitchFamily="34" charset="0"/>
              </a:rPr>
              <a:t>[Invite participants to write in the chat or raise their hand ask questions, make comments, reflections, etc.]</a:t>
            </a:r>
            <a:endParaRPr lang="en-GB" sz="4000" dirty="0">
              <a:effectLst/>
              <a:latin typeface="Arial" panose="020B0604020202020204" pitchFamily="34" charset="0"/>
              <a:ea typeface="Times New Roman" panose="02020603050405020304" pitchFamily="18" charset="0"/>
              <a:cs typeface="Arial" panose="020B0604020202020204" pitchFamily="34" charset="0"/>
            </a:endParaRPr>
          </a:p>
          <a:p>
            <a:endParaRPr lang="en-GB" altLang="en-US" sz="1200" b="1" dirty="0">
              <a:latin typeface="Arial" panose="020B0604020202020204" pitchFamily="34" charset="0"/>
              <a:cs typeface="Arial" panose="020B0604020202020204" pitchFamily="34" charset="0"/>
            </a:endParaRPr>
          </a:p>
          <a:p>
            <a:r>
              <a:rPr lang="en-GB" altLang="en-US" sz="1200" b="1" u="sng" dirty="0">
                <a:latin typeface="Arial" panose="020B0604020202020204" pitchFamily="34" charset="0"/>
                <a:cs typeface="Arial" panose="020B0604020202020204" pitchFamily="34" charset="0"/>
              </a:rPr>
              <a:t>For local delivery: </a:t>
            </a:r>
            <a:endParaRPr lang="en-GB" altLang="en-US" sz="1200" dirty="0">
              <a:latin typeface="Arial" panose="020B0604020202020204" pitchFamily="34" charset="0"/>
              <a:cs typeface="Arial" panose="020B0604020202020204" pitchFamily="34" charset="0"/>
            </a:endParaRPr>
          </a:p>
          <a:p>
            <a:r>
              <a:rPr lang="en-GB" altLang="en-US" sz="1200" dirty="0">
                <a:latin typeface="Arial" panose="020B0604020202020204" pitchFamily="34" charset="0"/>
                <a:cs typeface="Arial" panose="020B0604020202020204" pitchFamily="34" charset="0"/>
              </a:rPr>
              <a:t>There is an opportunity here to spend some time reviewing the local protocol for screening for medications interactions and management of medications such as clozapine, so that TDAs have familiarity with protocol and responsible persons as well as any role they may have in screening, monitoring, communicating. </a:t>
            </a:r>
          </a:p>
          <a:p>
            <a:endParaRPr lang="en-GB" altLang="en-US" sz="1200" dirty="0">
              <a:latin typeface="Arial" panose="020B0604020202020204" pitchFamily="34" charset="0"/>
              <a:cs typeface="Arial" panose="020B0604020202020204" pitchFamily="34" charset="0"/>
            </a:endParaRPr>
          </a:p>
          <a:p>
            <a:r>
              <a:rPr lang="en-GB" altLang="en-US" sz="1200" b="1" u="sng" dirty="0">
                <a:latin typeface="Arial" panose="020B0604020202020204" pitchFamily="34" charset="0"/>
                <a:cs typeface="Arial" panose="020B0604020202020204" pitchFamily="34" charset="0"/>
              </a:rPr>
              <a:t>For national delivery: </a:t>
            </a:r>
            <a:endParaRPr lang="en-GB" altLang="en-US" sz="1200" dirty="0">
              <a:latin typeface="Arial" panose="020B0604020202020204" pitchFamily="34" charset="0"/>
              <a:cs typeface="Arial" panose="020B0604020202020204" pitchFamily="34" charset="0"/>
            </a:endParaRPr>
          </a:p>
          <a:p>
            <a:r>
              <a:rPr lang="en-GB" altLang="en-US" sz="1200" dirty="0">
                <a:latin typeface="Arial" panose="020B0604020202020204" pitchFamily="34" charset="0"/>
                <a:cs typeface="Arial" panose="020B0604020202020204" pitchFamily="34" charset="0"/>
              </a:rPr>
              <a:t>Remind trainees that they will have a local protocol in place for screening and management of smoking and medication interactions. Inform them that, if they have not already done so, it would be good for them to be familiar with the local pathway and who the responsible people are. </a:t>
            </a:r>
          </a:p>
          <a:p>
            <a:endParaRPr lang="en-GB" altLang="en-US" sz="1200" dirty="0">
              <a:latin typeface="Arial" panose="020B0604020202020204" pitchFamily="34" charset="0"/>
              <a:cs typeface="Arial" panose="020B0604020202020204" pitchFamily="34" charset="0"/>
            </a:endParaRPr>
          </a:p>
          <a:p>
            <a:r>
              <a:rPr lang="en-GB" altLang="en-US" sz="1200" dirty="0">
                <a:latin typeface="Arial" panose="020B0604020202020204" pitchFamily="34" charset="0"/>
                <a:cs typeface="Arial" panose="020B0604020202020204" pitchFamily="34" charset="0"/>
              </a:rPr>
              <a:t>Ask: </a:t>
            </a:r>
            <a:r>
              <a:rPr lang="en-GB" altLang="en-US" sz="1200" i="1" dirty="0">
                <a:latin typeface="Arial" panose="020B0604020202020204" pitchFamily="34" charset="0"/>
                <a:cs typeface="Arial" panose="020B0604020202020204" pitchFamily="34" charset="0"/>
              </a:rPr>
              <a:t>Does anyone want to share with the group how medication screening and the management with patients using clozapine works in your trust? </a:t>
            </a:r>
          </a:p>
          <a:p>
            <a:endParaRPr lang="en-GB" altLang="en-US" dirty="0"/>
          </a:p>
          <a:p>
            <a:endParaRPr lang="en-GB" altLang="en-US" i="0" dirty="0"/>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9</a:t>
            </a:fld>
            <a:endParaRPr lang="en-US" dirty="0"/>
          </a:p>
        </p:txBody>
      </p:sp>
    </p:spTree>
    <p:extLst>
      <p:ext uri="{BB962C8B-B14F-4D97-AF65-F5344CB8AC3E}">
        <p14:creationId xmlns:p14="http://schemas.microsoft.com/office/powerpoint/2010/main" val="148732109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ain title + logo">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ED2A448-2BE6-2D8B-C70E-4866EF89F491}"/>
              </a:ext>
            </a:extLst>
          </p:cNvPr>
          <p:cNvSpPr/>
          <p:nvPr userDrawn="1"/>
        </p:nvSpPr>
        <p:spPr bwMode="auto">
          <a:xfrm>
            <a:off x="0" y="5340653"/>
            <a:ext cx="9144000" cy="1512000"/>
          </a:xfrm>
          <a:prstGeom prst="rect">
            <a:avLst/>
          </a:prstGeom>
          <a:solidFill>
            <a:schemeClr val="bg2"/>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2" name="Rectangle 1">
            <a:extLst>
              <a:ext uri="{FF2B5EF4-FFF2-40B4-BE49-F238E27FC236}">
                <a16:creationId xmlns:a16="http://schemas.microsoft.com/office/drawing/2014/main" id="{229D63E2-8305-0DBA-40A2-290A31382CC6}"/>
              </a:ext>
            </a:extLst>
          </p:cNvPr>
          <p:cNvSpPr/>
          <p:nvPr userDrawn="1"/>
        </p:nvSpPr>
        <p:spPr bwMode="auto">
          <a:xfrm>
            <a:off x="0" y="1"/>
            <a:ext cx="9144000" cy="5400000"/>
          </a:xfrm>
          <a:prstGeom prst="rect">
            <a:avLst/>
          </a:prstGeom>
          <a:solidFill>
            <a:schemeClr val="accent1"/>
          </a:solidFill>
          <a:ln w="9525">
            <a:noFill/>
            <a:miter lim="800000"/>
            <a:headEnd/>
            <a:tailEnd/>
          </a:ln>
          <a:effectLst>
            <a:outerShdw blurRad="317500" dist="76200" dir="5400000" algn="ctr" rotWithShape="0">
              <a:srgbClr val="000000">
                <a:alpha val="25000"/>
              </a:srgbClr>
            </a:outerShdw>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6" name="Picture 5">
            <a:extLst>
              <a:ext uri="{FF2B5EF4-FFF2-40B4-BE49-F238E27FC236}">
                <a16:creationId xmlns:a16="http://schemas.microsoft.com/office/drawing/2014/main" id="{F65C6D71-4CDA-1609-1D25-CA6E7A6B2825}"/>
              </a:ext>
            </a:extLst>
          </p:cNvPr>
          <p:cNvPicPr>
            <a:picLocks noChangeAspect="1"/>
          </p:cNvPicPr>
          <p:nvPr userDrawn="1"/>
        </p:nvPicPr>
        <p:blipFill>
          <a:blip r:embed="rId2"/>
          <a:srcRect/>
          <a:stretch/>
        </p:blipFill>
        <p:spPr>
          <a:xfrm>
            <a:off x="0" y="0"/>
            <a:ext cx="9144000" cy="5400000"/>
          </a:xfrm>
          <a:prstGeom prst="rect">
            <a:avLst/>
          </a:prstGeom>
          <a:effectLst/>
        </p:spPr>
      </p:pic>
      <p:sp>
        <p:nvSpPr>
          <p:cNvPr id="3" name="Subtitle 2"/>
          <p:cNvSpPr>
            <a:spLocks noGrp="1"/>
          </p:cNvSpPr>
          <p:nvPr>
            <p:ph type="subTitle" idx="1"/>
          </p:nvPr>
        </p:nvSpPr>
        <p:spPr>
          <a:xfrm>
            <a:off x="971550" y="818745"/>
            <a:ext cx="7181850" cy="2302767"/>
          </a:xfrm>
        </p:spPr>
        <p:txBody>
          <a:bodyPr>
            <a:noAutofit/>
          </a:bodyPr>
          <a:lstStyle>
            <a:lvl1pPr marL="0" indent="0" algn="l">
              <a:lnSpc>
                <a:spcPts val="4800"/>
              </a:lnSpc>
              <a:spcBef>
                <a:spcPts val="0"/>
              </a:spcBef>
              <a:spcAft>
                <a:spcPts val="0"/>
              </a:spcAft>
              <a:buNone/>
              <a:defRPr sz="35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sp>
        <p:nvSpPr>
          <p:cNvPr id="7" name="Text Placeholder 8">
            <a:extLst>
              <a:ext uri="{FF2B5EF4-FFF2-40B4-BE49-F238E27FC236}">
                <a16:creationId xmlns:a16="http://schemas.microsoft.com/office/drawing/2014/main" id="{D1F9E7F3-AABB-0241-87AB-30AAECBA3F69}"/>
              </a:ext>
            </a:extLst>
          </p:cNvPr>
          <p:cNvSpPr>
            <a:spLocks noGrp="1"/>
          </p:cNvSpPr>
          <p:nvPr>
            <p:ph type="body" sz="quarter" idx="11"/>
          </p:nvPr>
        </p:nvSpPr>
        <p:spPr>
          <a:xfrm>
            <a:off x="971550" y="3980827"/>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dirty="0"/>
              <a:t>Click to edit Master text styles</a:t>
            </a:r>
          </a:p>
        </p:txBody>
      </p:sp>
      <p:sp>
        <p:nvSpPr>
          <p:cNvPr id="8" name="Text Placeholder 8">
            <a:extLst>
              <a:ext uri="{FF2B5EF4-FFF2-40B4-BE49-F238E27FC236}">
                <a16:creationId xmlns:a16="http://schemas.microsoft.com/office/drawing/2014/main" id="{C68751F8-1D78-5A4E-9D45-B1F88A88994B}"/>
              </a:ext>
            </a:extLst>
          </p:cNvPr>
          <p:cNvSpPr>
            <a:spLocks noGrp="1"/>
          </p:cNvSpPr>
          <p:nvPr>
            <p:ph type="body" sz="quarter" idx="12"/>
          </p:nvPr>
        </p:nvSpPr>
        <p:spPr>
          <a:xfrm>
            <a:off x="971550" y="4349995"/>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dirty="0"/>
              <a:t>Click to edit Master text styles</a:t>
            </a:r>
          </a:p>
        </p:txBody>
      </p:sp>
      <p:sp>
        <p:nvSpPr>
          <p:cNvPr id="10" name="Text Placeholder 8">
            <a:extLst>
              <a:ext uri="{FF2B5EF4-FFF2-40B4-BE49-F238E27FC236}">
                <a16:creationId xmlns:a16="http://schemas.microsoft.com/office/drawing/2014/main" id="{4F296190-872A-034A-97D8-F4D34666EADD}"/>
              </a:ext>
            </a:extLst>
          </p:cNvPr>
          <p:cNvSpPr>
            <a:spLocks noGrp="1"/>
          </p:cNvSpPr>
          <p:nvPr>
            <p:ph type="body" sz="quarter" idx="13"/>
          </p:nvPr>
        </p:nvSpPr>
        <p:spPr>
          <a:xfrm>
            <a:off x="971550" y="3611659"/>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dirty="0"/>
              <a:t>Click to edit Master text styles</a:t>
            </a:r>
          </a:p>
        </p:txBody>
      </p:sp>
      <p:pic>
        <p:nvPicPr>
          <p:cNvPr id="4" name="Picture 3">
            <a:extLst>
              <a:ext uri="{FF2B5EF4-FFF2-40B4-BE49-F238E27FC236}">
                <a16:creationId xmlns:a16="http://schemas.microsoft.com/office/drawing/2014/main" id="{52EA54C4-4DA0-CB44-B942-08E2F0B9293D}"/>
              </a:ext>
            </a:extLst>
          </p:cNvPr>
          <p:cNvPicPr>
            <a:picLocks noChangeAspect="1"/>
          </p:cNvPicPr>
          <p:nvPr userDrawn="1"/>
        </p:nvPicPr>
        <p:blipFill>
          <a:blip r:embed="rId3"/>
          <a:srcRect/>
          <a:stretch/>
        </p:blipFill>
        <p:spPr>
          <a:xfrm>
            <a:off x="923924" y="5804440"/>
            <a:ext cx="1411761" cy="615261"/>
          </a:xfrm>
          <a:prstGeom prst="rect">
            <a:avLst/>
          </a:prstGeom>
        </p:spPr>
      </p:pic>
      <p:pic>
        <p:nvPicPr>
          <p:cNvPr id="5" name="Picture 4">
            <a:extLst>
              <a:ext uri="{FF2B5EF4-FFF2-40B4-BE49-F238E27FC236}">
                <a16:creationId xmlns:a16="http://schemas.microsoft.com/office/drawing/2014/main" id="{F0E8B671-5659-3982-1D72-58006092B0B1}"/>
              </a:ext>
            </a:extLst>
          </p:cNvPr>
          <p:cNvPicPr>
            <a:picLocks noChangeAspect="1"/>
          </p:cNvPicPr>
          <p:nvPr userDrawn="1"/>
        </p:nvPicPr>
        <p:blipFill>
          <a:blip r:embed="rId4"/>
          <a:srcRect/>
          <a:stretch/>
        </p:blipFill>
        <p:spPr>
          <a:xfrm>
            <a:off x="7008173" y="5836286"/>
            <a:ext cx="1211903" cy="558364"/>
          </a:xfrm>
          <a:prstGeom prst="rect">
            <a:avLst/>
          </a:prstGeom>
        </p:spPr>
      </p:pic>
    </p:spTree>
    <p:extLst>
      <p:ext uri="{BB962C8B-B14F-4D97-AF65-F5344CB8AC3E}">
        <p14:creationId xmlns:p14="http://schemas.microsoft.com/office/powerpoint/2010/main" val="18968255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CSCT + NCSCT en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rgbClr val="005EB8"/>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grpSp>
        <p:nvGrpSpPr>
          <p:cNvPr id="4" name="Group 3">
            <a:extLst>
              <a:ext uri="{FF2B5EF4-FFF2-40B4-BE49-F238E27FC236}">
                <a16:creationId xmlns:a16="http://schemas.microsoft.com/office/drawing/2014/main" id="{6B67B0FA-1C05-0F9C-ED6B-7E115BC9482B}"/>
              </a:ext>
            </a:extLst>
          </p:cNvPr>
          <p:cNvGrpSpPr/>
          <p:nvPr userDrawn="1"/>
        </p:nvGrpSpPr>
        <p:grpSpPr>
          <a:xfrm>
            <a:off x="1542807" y="2936603"/>
            <a:ext cx="6058386" cy="1215330"/>
            <a:chOff x="1542807" y="2936603"/>
            <a:chExt cx="6058386" cy="1215330"/>
          </a:xfrm>
        </p:grpSpPr>
        <p:pic>
          <p:nvPicPr>
            <p:cNvPr id="9" name="Picture 8">
              <a:extLst>
                <a:ext uri="{FF2B5EF4-FFF2-40B4-BE49-F238E27FC236}">
                  <a16:creationId xmlns:a16="http://schemas.microsoft.com/office/drawing/2014/main" id="{D54B14C4-61E0-B29A-84B8-972B696E1B62}"/>
                </a:ext>
              </a:extLst>
            </p:cNvPr>
            <p:cNvPicPr>
              <a:picLocks noChangeAspect="1"/>
            </p:cNvPicPr>
            <p:nvPr userDrawn="1"/>
          </p:nvPicPr>
          <p:blipFill>
            <a:blip r:embed="rId2"/>
            <a:srcRect/>
            <a:stretch/>
          </p:blipFill>
          <p:spPr>
            <a:xfrm>
              <a:off x="5860676" y="2936603"/>
              <a:ext cx="1740517" cy="801914"/>
            </a:xfrm>
            <a:prstGeom prst="rect">
              <a:avLst/>
            </a:prstGeom>
          </p:spPr>
        </p:pic>
        <p:pic>
          <p:nvPicPr>
            <p:cNvPr id="5" name="Picture 4">
              <a:extLst>
                <a:ext uri="{FF2B5EF4-FFF2-40B4-BE49-F238E27FC236}">
                  <a16:creationId xmlns:a16="http://schemas.microsoft.com/office/drawing/2014/main" id="{2E8F9232-4F04-FACE-A1B2-BA0F1D4E6907}"/>
                </a:ext>
              </a:extLst>
            </p:cNvPr>
            <p:cNvPicPr>
              <a:picLocks noChangeAspect="1"/>
            </p:cNvPicPr>
            <p:nvPr userDrawn="1"/>
          </p:nvPicPr>
          <p:blipFill>
            <a:blip r:embed="rId3"/>
            <a:stretch>
              <a:fillRect/>
            </a:stretch>
          </p:blipFill>
          <p:spPr>
            <a:xfrm>
              <a:off x="1542807" y="2990578"/>
              <a:ext cx="2664814" cy="1161355"/>
            </a:xfrm>
            <a:prstGeom prst="rect">
              <a:avLst/>
            </a:prstGeom>
          </p:spPr>
        </p:pic>
      </p:grpSp>
    </p:spTree>
    <p:extLst>
      <p:ext uri="{BB962C8B-B14F-4D97-AF65-F5344CB8AC3E}">
        <p14:creationId xmlns:p14="http://schemas.microsoft.com/office/powerpoint/2010/main" val="22348504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NCSCT + NCSCT end whit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grpSp>
        <p:nvGrpSpPr>
          <p:cNvPr id="4" name="Group 3">
            <a:extLst>
              <a:ext uri="{FF2B5EF4-FFF2-40B4-BE49-F238E27FC236}">
                <a16:creationId xmlns:a16="http://schemas.microsoft.com/office/drawing/2014/main" id="{6B67B0FA-1C05-0F9C-ED6B-7E115BC9482B}"/>
              </a:ext>
            </a:extLst>
          </p:cNvPr>
          <p:cNvGrpSpPr/>
          <p:nvPr userDrawn="1"/>
        </p:nvGrpSpPr>
        <p:grpSpPr>
          <a:xfrm>
            <a:off x="1542807" y="2936603"/>
            <a:ext cx="6058386" cy="1215329"/>
            <a:chOff x="1542807" y="2936603"/>
            <a:chExt cx="6058386" cy="1215329"/>
          </a:xfrm>
        </p:grpSpPr>
        <p:pic>
          <p:nvPicPr>
            <p:cNvPr id="9" name="Picture 8">
              <a:extLst>
                <a:ext uri="{FF2B5EF4-FFF2-40B4-BE49-F238E27FC236}">
                  <a16:creationId xmlns:a16="http://schemas.microsoft.com/office/drawing/2014/main" id="{D54B14C4-61E0-B29A-84B8-972B696E1B62}"/>
                </a:ext>
              </a:extLst>
            </p:cNvPr>
            <p:cNvPicPr>
              <a:picLocks noChangeAspect="1"/>
            </p:cNvPicPr>
            <p:nvPr userDrawn="1"/>
          </p:nvPicPr>
          <p:blipFill>
            <a:blip r:embed="rId2"/>
            <a:srcRect/>
            <a:stretch/>
          </p:blipFill>
          <p:spPr>
            <a:xfrm>
              <a:off x="5860676" y="2936603"/>
              <a:ext cx="1740517" cy="801913"/>
            </a:xfrm>
            <a:prstGeom prst="rect">
              <a:avLst/>
            </a:prstGeom>
          </p:spPr>
        </p:pic>
        <p:pic>
          <p:nvPicPr>
            <p:cNvPr id="5" name="Picture 4">
              <a:extLst>
                <a:ext uri="{FF2B5EF4-FFF2-40B4-BE49-F238E27FC236}">
                  <a16:creationId xmlns:a16="http://schemas.microsoft.com/office/drawing/2014/main" id="{2E8F9232-4F04-FACE-A1B2-BA0F1D4E6907}"/>
                </a:ext>
              </a:extLst>
            </p:cNvPr>
            <p:cNvPicPr>
              <a:picLocks noChangeAspect="1"/>
            </p:cNvPicPr>
            <p:nvPr userDrawn="1"/>
          </p:nvPicPr>
          <p:blipFill>
            <a:blip r:embed="rId3"/>
            <a:srcRect/>
            <a:stretch/>
          </p:blipFill>
          <p:spPr>
            <a:xfrm>
              <a:off x="1542807" y="2990578"/>
              <a:ext cx="2664814" cy="1161354"/>
            </a:xfrm>
            <a:prstGeom prst="rect">
              <a:avLst/>
            </a:prstGeom>
          </p:spPr>
        </p:pic>
      </p:grpSp>
    </p:spTree>
    <p:extLst>
      <p:ext uri="{BB962C8B-B14F-4D97-AF65-F5344CB8AC3E}">
        <p14:creationId xmlns:p14="http://schemas.microsoft.com/office/powerpoint/2010/main" val="24255518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Gener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baseline="0"/>
            </a:lvl1pPr>
          </a:lstStyle>
          <a:p>
            <a:r>
              <a:rPr lang="en-GB" dirty="0"/>
              <a:t>Click to edit Master title style</a:t>
            </a:r>
            <a:endParaRPr lang="en-US" dirty="0"/>
          </a:p>
        </p:txBody>
      </p:sp>
      <p:sp>
        <p:nvSpPr>
          <p:cNvPr id="10" name="Text Placeholder 8">
            <a:extLst>
              <a:ext uri="{FF2B5EF4-FFF2-40B4-BE49-F238E27FC236}">
                <a16:creationId xmlns:a16="http://schemas.microsoft.com/office/drawing/2014/main" id="{C656846D-9FA0-9042-A669-BD77AC2B01FD}"/>
              </a:ext>
            </a:extLst>
          </p:cNvPr>
          <p:cNvSpPr>
            <a:spLocks noGrp="1"/>
          </p:cNvSpPr>
          <p:nvPr>
            <p:ph type="body" idx="12"/>
          </p:nvPr>
        </p:nvSpPr>
        <p:spPr>
          <a:xfrm>
            <a:off x="571500" y="1752600"/>
            <a:ext cx="7966604" cy="4191000"/>
          </a:xfrm>
        </p:spPr>
        <p:txBody>
          <a:bodyPr/>
          <a:lstStyle/>
          <a:p>
            <a:pPr lvl="0"/>
            <a:r>
              <a:rPr lang="en-GB" dirty="0"/>
              <a:t>Click to edit Master text styles</a:t>
            </a:r>
          </a:p>
          <a:p>
            <a:pPr lvl="5"/>
            <a:r>
              <a:rPr lang="en-GB" dirty="0"/>
              <a:t>Second level</a:t>
            </a:r>
          </a:p>
          <a:p>
            <a:pPr lvl="5"/>
            <a:r>
              <a:rPr lang="en-GB" dirty="0"/>
              <a:t>Third level</a:t>
            </a:r>
          </a:p>
          <a:p>
            <a:pPr lvl="5"/>
            <a:r>
              <a:rPr lang="en-GB" dirty="0"/>
              <a:t>Fourth level</a:t>
            </a:r>
          </a:p>
          <a:p>
            <a:pPr lvl="5"/>
            <a:r>
              <a:rPr lang="en-GB" dirty="0"/>
              <a:t>Fifth level</a:t>
            </a:r>
            <a:endParaRPr lang="en-US" dirty="0"/>
          </a:p>
        </p:txBody>
      </p:sp>
      <p:sp>
        <p:nvSpPr>
          <p:cNvPr id="6" name="Footer Placeholder 4">
            <a:extLst>
              <a:ext uri="{FF2B5EF4-FFF2-40B4-BE49-F238E27FC236}">
                <a16:creationId xmlns:a16="http://schemas.microsoft.com/office/drawing/2014/main" id="{2F66A359-2EB5-79D1-501D-D4450357F8E7}"/>
              </a:ext>
            </a:extLst>
          </p:cNvPr>
          <p:cNvSpPr>
            <a:spLocks noGrp="1"/>
          </p:cNvSpPr>
          <p:nvPr>
            <p:ph type="ftr" sz="quarter" idx="3"/>
          </p:nvPr>
        </p:nvSpPr>
        <p:spPr>
          <a:xfrm>
            <a:off x="593184" y="635635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pPr>
              <a:defRPr/>
            </a:pPr>
            <a:r>
              <a:rPr lang="en-US" b="1" dirty="0"/>
              <a:t>NHSE Inpatient Training – Needs assessment and scoping</a:t>
            </a:r>
            <a:endParaRPr lang="en-US" dirty="0"/>
          </a:p>
        </p:txBody>
      </p:sp>
    </p:spTree>
    <p:extLst>
      <p:ext uri="{BB962C8B-B14F-4D97-AF65-F5344CB8AC3E}">
        <p14:creationId xmlns:p14="http://schemas.microsoft.com/office/powerpoint/2010/main" val="6006030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lt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29BF0720-F72B-8B46-A819-48D30C8A2406}" type="slidenum">
              <a:rPr lang="en-US" altLang="en-US"/>
              <a:pPr>
                <a:defRPr/>
              </a:pPr>
              <a:t>‹#›</a:t>
            </a:fld>
            <a:endParaRPr lang="en-US" altLang="en-US" dirty="0"/>
          </a:p>
        </p:txBody>
      </p:sp>
    </p:spTree>
    <p:extLst>
      <p:ext uri="{BB962C8B-B14F-4D97-AF65-F5344CB8AC3E}">
        <p14:creationId xmlns:p14="http://schemas.microsoft.com/office/powerpoint/2010/main" val="18006269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NHS en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rgbClr val="005EB8"/>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grpSp>
        <p:nvGrpSpPr>
          <p:cNvPr id="13" name="Group 12">
            <a:extLst>
              <a:ext uri="{FF2B5EF4-FFF2-40B4-BE49-F238E27FC236}">
                <a16:creationId xmlns:a16="http://schemas.microsoft.com/office/drawing/2014/main" id="{B09B9844-7748-7647-2554-87D55F04CF58}"/>
              </a:ext>
            </a:extLst>
          </p:cNvPr>
          <p:cNvGrpSpPr/>
          <p:nvPr userDrawn="1"/>
        </p:nvGrpSpPr>
        <p:grpSpPr>
          <a:xfrm>
            <a:off x="1899002" y="2904674"/>
            <a:ext cx="5539281" cy="801914"/>
            <a:chOff x="1853603" y="3028043"/>
            <a:chExt cx="5539281" cy="801914"/>
          </a:xfrm>
        </p:grpSpPr>
        <p:pic>
          <p:nvPicPr>
            <p:cNvPr id="9" name="Picture 8">
              <a:extLst>
                <a:ext uri="{FF2B5EF4-FFF2-40B4-BE49-F238E27FC236}">
                  <a16:creationId xmlns:a16="http://schemas.microsoft.com/office/drawing/2014/main" id="{D54B14C4-61E0-B29A-84B8-972B696E1B62}"/>
                </a:ext>
              </a:extLst>
            </p:cNvPr>
            <p:cNvPicPr>
              <a:picLocks noChangeAspect="1"/>
            </p:cNvPicPr>
            <p:nvPr userDrawn="1"/>
          </p:nvPicPr>
          <p:blipFill>
            <a:blip r:embed="rId2"/>
            <a:stretch>
              <a:fillRect/>
            </a:stretch>
          </p:blipFill>
          <p:spPr>
            <a:xfrm>
              <a:off x="1853603" y="3028043"/>
              <a:ext cx="1740518" cy="801914"/>
            </a:xfrm>
            <a:prstGeom prst="rect">
              <a:avLst/>
            </a:prstGeom>
          </p:spPr>
        </p:pic>
        <p:pic>
          <p:nvPicPr>
            <p:cNvPr id="11" name="Picture 10">
              <a:extLst>
                <a:ext uri="{FF2B5EF4-FFF2-40B4-BE49-F238E27FC236}">
                  <a16:creationId xmlns:a16="http://schemas.microsoft.com/office/drawing/2014/main" id="{87F065BB-FFBF-E954-8424-005EB4EDBD83}"/>
                </a:ext>
              </a:extLst>
            </p:cNvPr>
            <p:cNvPicPr>
              <a:picLocks noChangeAspect="1"/>
            </p:cNvPicPr>
            <p:nvPr userDrawn="1"/>
          </p:nvPicPr>
          <p:blipFill>
            <a:blip r:embed="rId3"/>
            <a:stretch>
              <a:fillRect/>
            </a:stretch>
          </p:blipFill>
          <p:spPr>
            <a:xfrm>
              <a:off x="4722875" y="3028043"/>
              <a:ext cx="2670009" cy="801914"/>
            </a:xfrm>
            <a:prstGeom prst="rect">
              <a:avLst/>
            </a:prstGeom>
          </p:spPr>
        </p:pic>
      </p:grpSp>
    </p:spTree>
    <p:extLst>
      <p:ext uri="{BB962C8B-B14F-4D97-AF65-F5344CB8AC3E}">
        <p14:creationId xmlns:p14="http://schemas.microsoft.com/office/powerpoint/2010/main" val="30738337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dark smoke fad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5336C75-3CE7-1F88-30B8-FB8A67917D43}"/>
              </a:ext>
            </a:extLst>
          </p:cNvPr>
          <p:cNvSpPr/>
          <p:nvPr userDrawn="1"/>
        </p:nvSpPr>
        <p:spPr bwMode="auto">
          <a:xfrm>
            <a:off x="0" y="0"/>
            <a:ext cx="9144000" cy="6858000"/>
          </a:xfrm>
          <a:prstGeom prst="rect">
            <a:avLst/>
          </a:prstGeom>
          <a:solidFill>
            <a:srgbClr val="012E57"/>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2" name="Picture 1">
            <a:extLst>
              <a:ext uri="{FF2B5EF4-FFF2-40B4-BE49-F238E27FC236}">
                <a16:creationId xmlns:a16="http://schemas.microsoft.com/office/drawing/2014/main" id="{918F4EAF-8D5D-85DA-EAC1-E4668A92C62A}"/>
              </a:ext>
            </a:extLst>
          </p:cNvPr>
          <p:cNvPicPr>
            <a:picLocks noChangeAspect="1"/>
          </p:cNvPicPr>
          <p:nvPr userDrawn="1"/>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3753706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NCSCT + NHSE titl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E5D580A-4E70-625F-8F36-16540D768B27}"/>
              </a:ext>
            </a:extLst>
          </p:cNvPr>
          <p:cNvSpPr/>
          <p:nvPr userDrawn="1"/>
        </p:nvSpPr>
        <p:spPr bwMode="auto">
          <a:xfrm>
            <a:off x="0" y="0"/>
            <a:ext cx="9144000" cy="6858000"/>
          </a:xfrm>
          <a:prstGeom prst="rect">
            <a:avLst/>
          </a:prstGeom>
          <a:solidFill>
            <a:schemeClr val="bg2"/>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12" name="Picture 11">
            <a:extLst>
              <a:ext uri="{FF2B5EF4-FFF2-40B4-BE49-F238E27FC236}">
                <a16:creationId xmlns:a16="http://schemas.microsoft.com/office/drawing/2014/main" id="{D1C4D80A-E147-6159-C734-5814B586BD68}"/>
              </a:ext>
            </a:extLst>
          </p:cNvPr>
          <p:cNvPicPr>
            <a:picLocks noChangeAspect="1"/>
          </p:cNvPicPr>
          <p:nvPr userDrawn="1"/>
        </p:nvPicPr>
        <p:blipFill>
          <a:blip r:embed="rId2"/>
          <a:srcRect/>
          <a:stretch/>
        </p:blipFill>
        <p:spPr>
          <a:xfrm>
            <a:off x="0" y="1458000"/>
            <a:ext cx="9144000" cy="5400000"/>
          </a:xfrm>
          <a:prstGeom prst="rect">
            <a:avLst/>
          </a:prstGeom>
          <a:effectLst/>
        </p:spPr>
      </p:pic>
      <p:sp>
        <p:nvSpPr>
          <p:cNvPr id="13" name="Rectangle 12">
            <a:extLst>
              <a:ext uri="{FF2B5EF4-FFF2-40B4-BE49-F238E27FC236}">
                <a16:creationId xmlns:a16="http://schemas.microsoft.com/office/drawing/2014/main" id="{CA67E64D-3541-7F39-24B5-D8832BF08004}"/>
              </a:ext>
            </a:extLst>
          </p:cNvPr>
          <p:cNvSpPr/>
          <p:nvPr userDrawn="1"/>
        </p:nvSpPr>
        <p:spPr bwMode="auto">
          <a:xfrm>
            <a:off x="0" y="0"/>
            <a:ext cx="9144000" cy="1512000"/>
          </a:xfrm>
          <a:prstGeom prst="rect">
            <a:avLst/>
          </a:prstGeom>
          <a:solidFill>
            <a:schemeClr val="bg2"/>
          </a:solidFill>
          <a:ln w="9525">
            <a:noFill/>
            <a:miter lim="800000"/>
            <a:headEnd/>
            <a:tailEnd/>
          </a:ln>
          <a:effectLst>
            <a:outerShdw blurRad="317500" dist="76200" dir="5400000" algn="ctr" rotWithShape="0">
              <a:srgbClr val="000000">
                <a:alpha val="39597"/>
              </a:srgbClr>
            </a:outerShdw>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14" name="Picture 13">
            <a:extLst>
              <a:ext uri="{FF2B5EF4-FFF2-40B4-BE49-F238E27FC236}">
                <a16:creationId xmlns:a16="http://schemas.microsoft.com/office/drawing/2014/main" id="{205B58A3-8723-623A-1E91-38A0CF6B2174}"/>
              </a:ext>
            </a:extLst>
          </p:cNvPr>
          <p:cNvPicPr>
            <a:picLocks noChangeAspect="1"/>
          </p:cNvPicPr>
          <p:nvPr userDrawn="1"/>
        </p:nvPicPr>
        <p:blipFill>
          <a:blip r:embed="rId3"/>
          <a:srcRect/>
          <a:stretch/>
        </p:blipFill>
        <p:spPr>
          <a:xfrm>
            <a:off x="386038" y="465810"/>
            <a:ext cx="1471653" cy="641363"/>
          </a:xfrm>
          <a:prstGeom prst="rect">
            <a:avLst/>
          </a:prstGeom>
        </p:spPr>
      </p:pic>
      <p:pic>
        <p:nvPicPr>
          <p:cNvPr id="15" name="Picture 14">
            <a:extLst>
              <a:ext uri="{FF2B5EF4-FFF2-40B4-BE49-F238E27FC236}">
                <a16:creationId xmlns:a16="http://schemas.microsoft.com/office/drawing/2014/main" id="{DA9265C1-152C-D61C-318C-550049D39E84}"/>
              </a:ext>
            </a:extLst>
          </p:cNvPr>
          <p:cNvPicPr>
            <a:picLocks noChangeAspect="1"/>
          </p:cNvPicPr>
          <p:nvPr userDrawn="1"/>
        </p:nvPicPr>
        <p:blipFill>
          <a:blip r:embed="rId4"/>
          <a:srcRect/>
          <a:stretch/>
        </p:blipFill>
        <p:spPr>
          <a:xfrm>
            <a:off x="7677150" y="386439"/>
            <a:ext cx="1080812" cy="813001"/>
          </a:xfrm>
          <a:prstGeom prst="rect">
            <a:avLst/>
          </a:prstGeom>
        </p:spPr>
      </p:pic>
      <p:sp>
        <p:nvSpPr>
          <p:cNvPr id="3" name="Subtitle 2"/>
          <p:cNvSpPr>
            <a:spLocks noGrp="1"/>
          </p:cNvSpPr>
          <p:nvPr>
            <p:ph type="subTitle" idx="1"/>
          </p:nvPr>
        </p:nvSpPr>
        <p:spPr>
          <a:xfrm>
            <a:off x="971550" y="2119402"/>
            <a:ext cx="7181850" cy="2302767"/>
          </a:xfrm>
        </p:spPr>
        <p:txBody>
          <a:bodyPr>
            <a:noAutofit/>
          </a:bodyPr>
          <a:lstStyle>
            <a:lvl1pPr marL="0" indent="0" algn="l">
              <a:lnSpc>
                <a:spcPts val="4800"/>
              </a:lnSpc>
              <a:spcBef>
                <a:spcPts val="0"/>
              </a:spcBef>
              <a:spcAft>
                <a:spcPts val="0"/>
              </a:spcAft>
              <a:buNone/>
              <a:defRPr sz="35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7" name="Text Placeholder 8">
            <a:extLst>
              <a:ext uri="{FF2B5EF4-FFF2-40B4-BE49-F238E27FC236}">
                <a16:creationId xmlns:a16="http://schemas.microsoft.com/office/drawing/2014/main" id="{D1F9E7F3-AABB-0241-87AB-30AAECBA3F69}"/>
              </a:ext>
            </a:extLst>
          </p:cNvPr>
          <p:cNvSpPr>
            <a:spLocks noGrp="1"/>
          </p:cNvSpPr>
          <p:nvPr>
            <p:ph type="body" sz="quarter" idx="11"/>
          </p:nvPr>
        </p:nvSpPr>
        <p:spPr>
          <a:xfrm>
            <a:off x="971550" y="5202654"/>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8" name="Text Placeholder 8">
            <a:extLst>
              <a:ext uri="{FF2B5EF4-FFF2-40B4-BE49-F238E27FC236}">
                <a16:creationId xmlns:a16="http://schemas.microsoft.com/office/drawing/2014/main" id="{C68751F8-1D78-5A4E-9D45-B1F88A88994B}"/>
              </a:ext>
            </a:extLst>
          </p:cNvPr>
          <p:cNvSpPr>
            <a:spLocks noGrp="1"/>
          </p:cNvSpPr>
          <p:nvPr>
            <p:ph type="body" sz="quarter" idx="12"/>
          </p:nvPr>
        </p:nvSpPr>
        <p:spPr>
          <a:xfrm>
            <a:off x="971550" y="5571822"/>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10" name="Text Placeholder 8">
            <a:extLst>
              <a:ext uri="{FF2B5EF4-FFF2-40B4-BE49-F238E27FC236}">
                <a16:creationId xmlns:a16="http://schemas.microsoft.com/office/drawing/2014/main" id="{4F296190-872A-034A-97D8-F4D34666EADD}"/>
              </a:ext>
            </a:extLst>
          </p:cNvPr>
          <p:cNvSpPr>
            <a:spLocks noGrp="1"/>
          </p:cNvSpPr>
          <p:nvPr>
            <p:ph type="body" sz="quarter" idx="13"/>
          </p:nvPr>
        </p:nvSpPr>
        <p:spPr>
          <a:xfrm>
            <a:off x="971550" y="4833486"/>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Tree>
    <p:extLst>
      <p:ext uri="{BB962C8B-B14F-4D97-AF65-F5344CB8AC3E}">
        <p14:creationId xmlns:p14="http://schemas.microsoft.com/office/powerpoint/2010/main" val="28049387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NCSCT + NHSE sec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6BD778D-DFD8-5BFC-D364-756C057E5581}"/>
              </a:ext>
            </a:extLst>
          </p:cNvPr>
          <p:cNvSpPr/>
          <p:nvPr userDrawn="1"/>
        </p:nvSpPr>
        <p:spPr bwMode="auto">
          <a:xfrm>
            <a:off x="0" y="0"/>
            <a:ext cx="9144000" cy="6858000"/>
          </a:xfrm>
          <a:prstGeom prst="rect">
            <a:avLst/>
          </a:prstGeom>
          <a:solidFill>
            <a:schemeClr val="bg2"/>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10" name="Picture 9">
            <a:extLst>
              <a:ext uri="{FF2B5EF4-FFF2-40B4-BE49-F238E27FC236}">
                <a16:creationId xmlns:a16="http://schemas.microsoft.com/office/drawing/2014/main" id="{EDF591C5-2BDF-185D-F69D-9551E784CDF2}"/>
              </a:ext>
            </a:extLst>
          </p:cNvPr>
          <p:cNvPicPr>
            <a:picLocks noChangeAspect="1"/>
          </p:cNvPicPr>
          <p:nvPr userDrawn="1"/>
        </p:nvPicPr>
        <p:blipFill>
          <a:blip r:embed="rId2"/>
          <a:srcRect/>
          <a:stretch/>
        </p:blipFill>
        <p:spPr>
          <a:xfrm>
            <a:off x="0" y="1458000"/>
            <a:ext cx="9144000" cy="5400000"/>
          </a:xfrm>
          <a:prstGeom prst="rect">
            <a:avLst/>
          </a:prstGeom>
          <a:effectLst/>
        </p:spPr>
      </p:pic>
      <p:sp>
        <p:nvSpPr>
          <p:cNvPr id="11" name="Rectangle 10">
            <a:extLst>
              <a:ext uri="{FF2B5EF4-FFF2-40B4-BE49-F238E27FC236}">
                <a16:creationId xmlns:a16="http://schemas.microsoft.com/office/drawing/2014/main" id="{5EF4307B-ED34-A57F-A9BD-F0507519AEAD}"/>
              </a:ext>
            </a:extLst>
          </p:cNvPr>
          <p:cNvSpPr/>
          <p:nvPr userDrawn="1"/>
        </p:nvSpPr>
        <p:spPr bwMode="auto">
          <a:xfrm>
            <a:off x="0" y="0"/>
            <a:ext cx="9144000" cy="1512000"/>
          </a:xfrm>
          <a:prstGeom prst="rect">
            <a:avLst/>
          </a:prstGeom>
          <a:solidFill>
            <a:schemeClr val="bg2"/>
          </a:solidFill>
          <a:ln w="9525">
            <a:noFill/>
            <a:miter lim="800000"/>
            <a:headEnd/>
            <a:tailEnd/>
          </a:ln>
          <a:effectLst>
            <a:outerShdw blurRad="317500" dist="76200" dir="5400000" algn="ctr" rotWithShape="0">
              <a:srgbClr val="000000">
                <a:alpha val="39597"/>
              </a:srgbClr>
            </a:outerShdw>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3" name="Subtitle 2"/>
          <p:cNvSpPr>
            <a:spLocks noGrp="1"/>
          </p:cNvSpPr>
          <p:nvPr>
            <p:ph type="subTitle" idx="1"/>
          </p:nvPr>
        </p:nvSpPr>
        <p:spPr>
          <a:xfrm>
            <a:off x="971550" y="2119402"/>
            <a:ext cx="7181850" cy="619995"/>
          </a:xfrm>
        </p:spPr>
        <p:txBody>
          <a:bodyPr>
            <a:noAutofit/>
          </a:bodyPr>
          <a:lstStyle>
            <a:lvl1pPr marL="0" indent="0" algn="l">
              <a:lnSpc>
                <a:spcPts val="4800"/>
              </a:lnSpc>
              <a:spcBef>
                <a:spcPts val="0"/>
              </a:spcBef>
              <a:spcAft>
                <a:spcPts val="0"/>
              </a:spcAft>
              <a:buNone/>
              <a:defRPr sz="2600" b="0" i="0">
                <a:solidFill>
                  <a:schemeClr val="accent3"/>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a:p>
        </p:txBody>
      </p:sp>
      <p:sp>
        <p:nvSpPr>
          <p:cNvPr id="15" name="Text Placeholder 14">
            <a:extLst>
              <a:ext uri="{FF2B5EF4-FFF2-40B4-BE49-F238E27FC236}">
                <a16:creationId xmlns:a16="http://schemas.microsoft.com/office/drawing/2014/main" id="{90B9E4DC-3526-3E13-E3C6-4105B8BAF0D3}"/>
              </a:ext>
            </a:extLst>
          </p:cNvPr>
          <p:cNvSpPr>
            <a:spLocks noGrp="1"/>
          </p:cNvSpPr>
          <p:nvPr>
            <p:ph type="body" sz="quarter" idx="10"/>
          </p:nvPr>
        </p:nvSpPr>
        <p:spPr>
          <a:xfrm>
            <a:off x="971550" y="2758580"/>
            <a:ext cx="7181849" cy="3523318"/>
          </a:xfrm>
        </p:spPr>
        <p:txBody>
          <a:bodyPr/>
          <a:lstStyle>
            <a:lvl1pPr marL="0" indent="0">
              <a:lnSpc>
                <a:spcPts val="4000"/>
              </a:lnSpc>
              <a:spcBef>
                <a:spcPts val="0"/>
              </a:spcBef>
              <a:spcAft>
                <a:spcPts val="0"/>
              </a:spcAft>
              <a:buNone/>
              <a:defRPr sz="3000" b="1">
                <a:solidFill>
                  <a:schemeClr val="bg1"/>
                </a:solidFill>
              </a:defRPr>
            </a:lvl1pPr>
            <a:lvl2pPr marL="0" indent="0">
              <a:buNone/>
              <a:defRPr sz="2800">
                <a:solidFill>
                  <a:schemeClr val="bg1"/>
                </a:solidFill>
              </a:defRPr>
            </a:lvl2pPr>
            <a:lvl3pPr marL="0" indent="0">
              <a:buNone/>
              <a:defRPr sz="2800">
                <a:solidFill>
                  <a:schemeClr val="bg1"/>
                </a:solidFill>
              </a:defRPr>
            </a:lvl3pPr>
            <a:lvl4pPr marL="0" indent="0">
              <a:buNone/>
              <a:defRPr sz="2800">
                <a:solidFill>
                  <a:schemeClr val="bg1"/>
                </a:solidFill>
              </a:defRPr>
            </a:lvl4pPr>
            <a:lvl5pPr marL="0" indent="0">
              <a:buNone/>
              <a:defRPr sz="2800">
                <a:solidFill>
                  <a:schemeClr val="bg1"/>
                </a:solidFill>
              </a:defRPr>
            </a:lvl5pPr>
          </a:lstStyle>
          <a:p>
            <a:pPr lvl="0"/>
            <a:endParaRPr lang="en-US"/>
          </a:p>
        </p:txBody>
      </p:sp>
      <p:pic>
        <p:nvPicPr>
          <p:cNvPr id="6" name="Picture 5">
            <a:extLst>
              <a:ext uri="{FF2B5EF4-FFF2-40B4-BE49-F238E27FC236}">
                <a16:creationId xmlns:a16="http://schemas.microsoft.com/office/drawing/2014/main" id="{D2B569F1-70D2-971A-DB38-C2DB35B96505}"/>
              </a:ext>
            </a:extLst>
          </p:cNvPr>
          <p:cNvPicPr>
            <a:picLocks noChangeAspect="1"/>
          </p:cNvPicPr>
          <p:nvPr userDrawn="1"/>
        </p:nvPicPr>
        <p:blipFill>
          <a:blip r:embed="rId3"/>
          <a:srcRect/>
          <a:stretch/>
        </p:blipFill>
        <p:spPr>
          <a:xfrm>
            <a:off x="7677150" y="386439"/>
            <a:ext cx="1080812" cy="813001"/>
          </a:xfrm>
          <a:prstGeom prst="rect">
            <a:avLst/>
          </a:prstGeom>
        </p:spPr>
      </p:pic>
      <p:pic>
        <p:nvPicPr>
          <p:cNvPr id="7" name="Picture 6">
            <a:extLst>
              <a:ext uri="{FF2B5EF4-FFF2-40B4-BE49-F238E27FC236}">
                <a16:creationId xmlns:a16="http://schemas.microsoft.com/office/drawing/2014/main" id="{251A0833-A7A3-CEB5-448B-F70BEE1EC38C}"/>
              </a:ext>
            </a:extLst>
          </p:cNvPr>
          <p:cNvPicPr>
            <a:picLocks noChangeAspect="1"/>
          </p:cNvPicPr>
          <p:nvPr userDrawn="1"/>
        </p:nvPicPr>
        <p:blipFill>
          <a:blip r:embed="rId4"/>
          <a:srcRect/>
          <a:stretch/>
        </p:blipFill>
        <p:spPr>
          <a:xfrm>
            <a:off x="386038" y="465810"/>
            <a:ext cx="1471653" cy="641363"/>
          </a:xfrm>
          <a:prstGeom prst="rect">
            <a:avLst/>
          </a:prstGeom>
        </p:spPr>
      </p:pic>
    </p:spTree>
    <p:extLst>
      <p:ext uri="{BB962C8B-B14F-4D97-AF65-F5344CB8AC3E}">
        <p14:creationId xmlns:p14="http://schemas.microsoft.com/office/powerpoint/2010/main" val="19546538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NCSCT + NHSE en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6" name="Picture 5">
            <a:extLst>
              <a:ext uri="{FF2B5EF4-FFF2-40B4-BE49-F238E27FC236}">
                <a16:creationId xmlns:a16="http://schemas.microsoft.com/office/drawing/2014/main" id="{6E443056-19F4-F436-8471-25850C4EAF0E}"/>
              </a:ext>
            </a:extLst>
          </p:cNvPr>
          <p:cNvPicPr>
            <a:picLocks noChangeAspect="1"/>
          </p:cNvPicPr>
          <p:nvPr userDrawn="1"/>
        </p:nvPicPr>
        <p:blipFill>
          <a:blip r:embed="rId2"/>
          <a:srcRect/>
          <a:stretch/>
        </p:blipFill>
        <p:spPr>
          <a:xfrm>
            <a:off x="5698944" y="2729376"/>
            <a:ext cx="2008158" cy="1510562"/>
          </a:xfrm>
          <a:prstGeom prst="rect">
            <a:avLst/>
          </a:prstGeom>
        </p:spPr>
      </p:pic>
      <p:pic>
        <p:nvPicPr>
          <p:cNvPr id="7" name="Picture 6">
            <a:extLst>
              <a:ext uri="{FF2B5EF4-FFF2-40B4-BE49-F238E27FC236}">
                <a16:creationId xmlns:a16="http://schemas.microsoft.com/office/drawing/2014/main" id="{09DAAAA2-1272-83DA-9C87-9C8764379B9D}"/>
              </a:ext>
            </a:extLst>
          </p:cNvPr>
          <p:cNvPicPr>
            <a:picLocks noChangeAspect="1"/>
          </p:cNvPicPr>
          <p:nvPr userDrawn="1"/>
        </p:nvPicPr>
        <p:blipFill>
          <a:blip r:embed="rId3"/>
          <a:srcRect/>
          <a:stretch/>
        </p:blipFill>
        <p:spPr>
          <a:xfrm>
            <a:off x="1369444" y="2862864"/>
            <a:ext cx="2664814" cy="1161354"/>
          </a:xfrm>
          <a:prstGeom prst="rect">
            <a:avLst/>
          </a:prstGeom>
        </p:spPr>
      </p:pic>
    </p:spTree>
    <p:extLst>
      <p:ext uri="{BB962C8B-B14F-4D97-AF65-F5344CB8AC3E}">
        <p14:creationId xmlns:p14="http://schemas.microsoft.com/office/powerpoint/2010/main" val="15737047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ullet li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baseline="0"/>
            </a:lvl1pPr>
          </a:lstStyle>
          <a:p>
            <a:r>
              <a:rPr lang="en-GB" dirty="0"/>
              <a:t>Click to edit Master title style</a:t>
            </a:r>
            <a:endParaRPr lang="en-US" dirty="0"/>
          </a:p>
        </p:txBody>
      </p:sp>
      <p:sp>
        <p:nvSpPr>
          <p:cNvPr id="10" name="Text Placeholder 8">
            <a:extLst>
              <a:ext uri="{FF2B5EF4-FFF2-40B4-BE49-F238E27FC236}">
                <a16:creationId xmlns:a16="http://schemas.microsoft.com/office/drawing/2014/main" id="{C656846D-9FA0-9042-A669-BD77AC2B01FD}"/>
              </a:ext>
            </a:extLst>
          </p:cNvPr>
          <p:cNvSpPr>
            <a:spLocks noGrp="1"/>
          </p:cNvSpPr>
          <p:nvPr>
            <p:ph type="body" idx="12"/>
          </p:nvPr>
        </p:nvSpPr>
        <p:spPr>
          <a:xfrm>
            <a:off x="571500" y="1752600"/>
            <a:ext cx="7966604" cy="4191000"/>
          </a:xfrm>
        </p:spPr>
        <p:txBody>
          <a:bodyPr/>
          <a:lstStyle/>
          <a:p>
            <a:pPr lvl="0"/>
            <a:r>
              <a:rPr lang="en-GB" dirty="0"/>
              <a:t>Click to edit Master text styles</a:t>
            </a:r>
          </a:p>
          <a:p>
            <a:pPr lvl="5"/>
            <a:r>
              <a:rPr lang="en-GB" dirty="0"/>
              <a:t>Second level</a:t>
            </a:r>
          </a:p>
          <a:p>
            <a:pPr lvl="5"/>
            <a:r>
              <a:rPr lang="en-GB" dirty="0"/>
              <a:t>Third level</a:t>
            </a:r>
          </a:p>
          <a:p>
            <a:pPr lvl="5"/>
            <a:r>
              <a:rPr lang="en-GB" dirty="0"/>
              <a:t>Fourth level</a:t>
            </a:r>
          </a:p>
          <a:p>
            <a:pPr lvl="5"/>
            <a:r>
              <a:rPr lang="en-GB" dirty="0"/>
              <a:t>Fifth level</a:t>
            </a:r>
            <a:endParaRPr lang="en-US" dirty="0"/>
          </a:p>
        </p:txBody>
      </p:sp>
      <p:sp>
        <p:nvSpPr>
          <p:cNvPr id="6" name="Footer Placeholder 4">
            <a:extLst>
              <a:ext uri="{FF2B5EF4-FFF2-40B4-BE49-F238E27FC236}">
                <a16:creationId xmlns:a16="http://schemas.microsoft.com/office/drawing/2014/main" id="{2F66A359-2EB5-79D1-501D-D4450357F8E7}"/>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dirty="0"/>
              <a:t>National Tobacco Dependency Treatment Training for Acute and Acute MH</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umber li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baseline="0"/>
            </a:lvl1pPr>
          </a:lstStyle>
          <a:p>
            <a:r>
              <a:rPr lang="en-GB" dirty="0"/>
              <a:t>Click to edit Master title style</a:t>
            </a:r>
            <a:endParaRPr lang="en-US" dirty="0"/>
          </a:p>
        </p:txBody>
      </p:sp>
      <p:sp>
        <p:nvSpPr>
          <p:cNvPr id="10" name="Text Placeholder 8">
            <a:extLst>
              <a:ext uri="{FF2B5EF4-FFF2-40B4-BE49-F238E27FC236}">
                <a16:creationId xmlns:a16="http://schemas.microsoft.com/office/drawing/2014/main" id="{C656846D-9FA0-9042-A669-BD77AC2B01FD}"/>
              </a:ext>
            </a:extLst>
          </p:cNvPr>
          <p:cNvSpPr>
            <a:spLocks noGrp="1"/>
          </p:cNvSpPr>
          <p:nvPr>
            <p:ph type="body" idx="12"/>
          </p:nvPr>
        </p:nvSpPr>
        <p:spPr>
          <a:xfrm>
            <a:off x="571500" y="1752600"/>
            <a:ext cx="7966604" cy="4191000"/>
          </a:xfrm>
        </p:spPr>
        <p:txBody>
          <a:bodyPr/>
          <a:lstStyle>
            <a:lvl1pPr marL="0" indent="0">
              <a:tabLst>
                <a:tab pos="301625" algn="l"/>
              </a:tabLst>
              <a:defRPr/>
            </a:lvl1pPr>
          </a:lstStyle>
          <a:p>
            <a:pPr marL="0" indent="0">
              <a:buNone/>
            </a:pPr>
            <a:endParaRPr lang="en-US" dirty="0"/>
          </a:p>
        </p:txBody>
      </p:sp>
      <p:sp>
        <p:nvSpPr>
          <p:cNvPr id="6" name="Footer Placeholder 4">
            <a:extLst>
              <a:ext uri="{FF2B5EF4-FFF2-40B4-BE49-F238E27FC236}">
                <a16:creationId xmlns:a16="http://schemas.microsoft.com/office/drawing/2014/main" id="{F8C9E131-FD36-23EA-0889-758842A3F37F}"/>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dirty="0"/>
              <a:t>National Tobacco Dependency Treatment Training for Acute and Acute MH</a:t>
            </a:r>
          </a:p>
        </p:txBody>
      </p:sp>
    </p:spTree>
    <p:extLst>
      <p:ext uri="{BB962C8B-B14F-4D97-AF65-F5344CB8AC3E}">
        <p14:creationId xmlns:p14="http://schemas.microsoft.com/office/powerpoint/2010/main" val="34523062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571500" y="1752601"/>
            <a:ext cx="3771900" cy="4267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dirty="0"/>
              <a:t>Click to edit Master text styles</a:t>
            </a:r>
          </a:p>
          <a:p>
            <a:pPr lvl="5"/>
            <a:r>
              <a:rPr lang="en-GB" dirty="0"/>
              <a:t>Second level</a:t>
            </a:r>
          </a:p>
          <a:p>
            <a:pPr lvl="5"/>
            <a:r>
              <a:rPr lang="en-GB" dirty="0"/>
              <a:t>Third level</a:t>
            </a:r>
          </a:p>
          <a:p>
            <a:pPr lvl="5"/>
            <a:r>
              <a:rPr lang="en-GB" dirty="0"/>
              <a:t>Fourth level</a:t>
            </a:r>
          </a:p>
          <a:p>
            <a:pPr lvl="5"/>
            <a:r>
              <a:rPr lang="en-GB" dirty="0"/>
              <a:t>Fifth level</a:t>
            </a:r>
            <a:endParaRPr lang="en-US" dirty="0"/>
          </a:p>
        </p:txBody>
      </p:sp>
      <p:sp>
        <p:nvSpPr>
          <p:cNvPr id="4" name="Content Placeholder 3"/>
          <p:cNvSpPr>
            <a:spLocks noGrp="1"/>
          </p:cNvSpPr>
          <p:nvPr>
            <p:ph sz="half" idx="2"/>
          </p:nvPr>
        </p:nvSpPr>
        <p:spPr>
          <a:xfrm>
            <a:off x="4800600" y="1752600"/>
            <a:ext cx="3733800" cy="4267201"/>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dirty="0"/>
              <a:t>Click to edit Master text styles</a:t>
            </a:r>
          </a:p>
          <a:p>
            <a:pPr lvl="5"/>
            <a:r>
              <a:rPr lang="en-GB" dirty="0"/>
              <a:t>Second level</a:t>
            </a:r>
          </a:p>
          <a:p>
            <a:pPr lvl="5"/>
            <a:r>
              <a:rPr lang="en-GB" dirty="0"/>
              <a:t>Third level</a:t>
            </a:r>
          </a:p>
          <a:p>
            <a:pPr lvl="5"/>
            <a:r>
              <a:rPr lang="en-GB" dirty="0"/>
              <a:t>Fourth level</a:t>
            </a:r>
          </a:p>
          <a:p>
            <a:pPr lvl="5"/>
            <a:r>
              <a:rPr lang="en-GB" dirty="0"/>
              <a:t>Fifth level</a:t>
            </a:r>
            <a:endParaRPr lang="en-US" dirty="0"/>
          </a:p>
        </p:txBody>
      </p:sp>
      <p:sp>
        <p:nvSpPr>
          <p:cNvPr id="7" name="Footer Placeholder 4">
            <a:extLst>
              <a:ext uri="{FF2B5EF4-FFF2-40B4-BE49-F238E27FC236}">
                <a16:creationId xmlns:a16="http://schemas.microsoft.com/office/drawing/2014/main" id="{25C028FF-DAD1-C1E6-F56C-27E08618806C}"/>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dirty="0"/>
              <a:t>National Tobacco Dependency Treatment Training for Acute and Acute MH</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161FE70-3A0E-6BC9-49AD-BF3E53826940}"/>
              </a:ext>
            </a:extLst>
          </p:cNvPr>
          <p:cNvSpPr/>
          <p:nvPr userDrawn="1"/>
        </p:nvSpPr>
        <p:spPr bwMode="auto">
          <a:xfrm>
            <a:off x="0" y="0"/>
            <a:ext cx="9144000" cy="6858000"/>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Tree>
    <p:extLst>
      <p:ext uri="{BB962C8B-B14F-4D97-AF65-F5344CB8AC3E}">
        <p14:creationId xmlns:p14="http://schemas.microsoft.com/office/powerpoint/2010/main" val="4354162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092AF3A-EA40-604F-97D6-F4C65EC870CE}"/>
              </a:ext>
            </a:extLst>
          </p:cNvPr>
          <p:cNvSpPr/>
          <p:nvPr userDrawn="1"/>
        </p:nvSpPr>
        <p:spPr>
          <a:xfrm>
            <a:off x="0" y="0"/>
            <a:ext cx="9144000" cy="6858000"/>
          </a:xfrm>
          <a:prstGeom prst="rect">
            <a:avLst/>
          </a:prstGeom>
          <a:solidFill>
            <a:schemeClr val="tx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dirty="0">
              <a:latin typeface="Century Gothic" panose="020B0502020202020204" pitchFamily="34" charset="0"/>
            </a:endParaRPr>
          </a:p>
        </p:txBody>
      </p:sp>
      <p:sp>
        <p:nvSpPr>
          <p:cNvPr id="2" name="Title 1"/>
          <p:cNvSpPr>
            <a:spLocks noGrp="1"/>
          </p:cNvSpPr>
          <p:nvPr>
            <p:ph type="title"/>
          </p:nvPr>
        </p:nvSpPr>
        <p:spPr/>
        <p:txBody>
          <a:bodyPr/>
          <a:lstStyle>
            <a:lvl1pPr marL="0" algn="l">
              <a:defRPr baseline="0"/>
            </a:lvl1pPr>
          </a:lstStyle>
          <a:p>
            <a:r>
              <a:rPr lang="en-GB" dirty="0"/>
              <a:t>Click to edit Master title style</a:t>
            </a:r>
            <a:endParaRPr lang="en-US" dirty="0"/>
          </a:p>
        </p:txBody>
      </p:sp>
    </p:spTree>
    <p:extLst>
      <p:ext uri="{BB962C8B-B14F-4D97-AF65-F5344CB8AC3E}">
        <p14:creationId xmlns:p14="http://schemas.microsoft.com/office/powerpoint/2010/main" val="3599011965"/>
      </p:ext>
    </p:extLst>
  </p:cSld>
  <p:clrMapOvr>
    <a:masterClrMapping/>
  </p:clrMapOvr>
  <p:extLst>
    <p:ext uri="{DCECCB84-F9BA-43D5-87BE-67443E8EF086}">
      <p15:sldGuideLst xmlns:p15="http://schemas.microsoft.com/office/powerpoint/2012/main">
        <p15:guide id="1" orient="horz" pos="867" userDrawn="1">
          <p15:clr>
            <a:srgbClr val="FBAE40"/>
          </p15:clr>
        </p15:guide>
        <p15:guide id="2" orient="horz" pos="411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8D2B4D8-2250-93EC-0123-26464BD0F4C8}"/>
              </a:ext>
            </a:extLst>
          </p:cNvPr>
          <p:cNvSpPr/>
          <p:nvPr userDrawn="1"/>
        </p:nvSpPr>
        <p:spPr bwMode="auto">
          <a:xfrm>
            <a:off x="0" y="0"/>
            <a:ext cx="9144000" cy="6858000"/>
          </a:xfrm>
          <a:prstGeom prst="rect">
            <a:avLst/>
          </a:prstGeom>
          <a:solidFill>
            <a:schemeClr val="accent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sp>
        <p:nvSpPr>
          <p:cNvPr id="5" name="Subtitle 2">
            <a:extLst>
              <a:ext uri="{FF2B5EF4-FFF2-40B4-BE49-F238E27FC236}">
                <a16:creationId xmlns:a16="http://schemas.microsoft.com/office/drawing/2014/main" id="{9899109D-217D-F041-A2C0-B8AE13CD4563}"/>
              </a:ext>
            </a:extLst>
          </p:cNvPr>
          <p:cNvSpPr>
            <a:spLocks noGrp="1"/>
          </p:cNvSpPr>
          <p:nvPr>
            <p:ph type="subTitle" idx="1"/>
          </p:nvPr>
        </p:nvSpPr>
        <p:spPr>
          <a:xfrm>
            <a:off x="971550" y="1772816"/>
            <a:ext cx="7200900" cy="3168352"/>
          </a:xfrm>
        </p:spPr>
        <p:txBody>
          <a:bodyPr anchor="ctr">
            <a:noAutofit/>
          </a:bodyPr>
          <a:lstStyle>
            <a:lvl1pPr marL="0" indent="0" algn="ctr">
              <a:lnSpc>
                <a:spcPts val="4500"/>
              </a:lnSpc>
              <a:spcBef>
                <a:spcPts val="500"/>
              </a:spcBef>
              <a:spcAft>
                <a:spcPts val="500"/>
              </a:spcAft>
              <a:buNone/>
              <a:defRPr sz="40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spTree>
    <p:extLst>
      <p:ext uri="{BB962C8B-B14F-4D97-AF65-F5344CB8AC3E}">
        <p14:creationId xmlns:p14="http://schemas.microsoft.com/office/powerpoint/2010/main" val="3899808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dark smok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spTree>
    <p:extLst>
      <p:ext uri="{BB962C8B-B14F-4D97-AF65-F5344CB8AC3E}">
        <p14:creationId xmlns:p14="http://schemas.microsoft.com/office/powerpoint/2010/main" val="6475621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NCSCT en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DD82250-A925-49A5-A344-EE361C53C6D3}"/>
              </a:ext>
            </a:extLst>
          </p:cNvPr>
          <p:cNvSpPr/>
          <p:nvPr userDrawn="1"/>
        </p:nvSpPr>
        <p:spPr bwMode="auto">
          <a:xfrm>
            <a:off x="0" y="0"/>
            <a:ext cx="9144000" cy="6858000"/>
          </a:xfrm>
          <a:prstGeom prst="rect">
            <a:avLst/>
          </a:prstGeom>
          <a:solidFill>
            <a:schemeClr val="accent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5" name="Picture 4">
            <a:extLst>
              <a:ext uri="{FF2B5EF4-FFF2-40B4-BE49-F238E27FC236}">
                <a16:creationId xmlns:a16="http://schemas.microsoft.com/office/drawing/2014/main" id="{0F094CBC-1CBE-7BB7-E8BF-F3241C6A7794}"/>
              </a:ext>
            </a:extLst>
          </p:cNvPr>
          <p:cNvPicPr>
            <a:picLocks noChangeAspect="1"/>
          </p:cNvPicPr>
          <p:nvPr userDrawn="1"/>
        </p:nvPicPr>
        <p:blipFill>
          <a:blip r:embed="rId2"/>
          <a:stretch>
            <a:fillRect/>
          </a:stretch>
        </p:blipFill>
        <p:spPr>
          <a:xfrm>
            <a:off x="2775939" y="2527413"/>
            <a:ext cx="3592122" cy="1565486"/>
          </a:xfrm>
          <a:prstGeom prst="rect">
            <a:avLst/>
          </a:prstGeom>
        </p:spPr>
      </p:pic>
    </p:spTree>
    <p:extLst>
      <p:ext uri="{BB962C8B-B14F-4D97-AF65-F5344CB8AC3E}">
        <p14:creationId xmlns:p14="http://schemas.microsoft.com/office/powerpoint/2010/main" val="37569650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rot="10800000">
            <a:off x="0" y="0"/>
            <a:ext cx="9144000" cy="1371600"/>
          </a:xfrm>
          <a:prstGeom prst="rect">
            <a:avLst/>
          </a:prstGeom>
          <a:gradFill flip="none" rotWithShape="1">
            <a:gsLst>
              <a:gs pos="13000">
                <a:schemeClr val="accent2"/>
              </a:gs>
              <a:gs pos="99000">
                <a:schemeClr val="accent1"/>
              </a:gs>
            </a:gsLst>
            <a:lin ang="5400000" scaled="0"/>
            <a:tileRect/>
          </a:gradFill>
          <a:ln>
            <a:noFill/>
          </a:ln>
          <a:effectLst>
            <a:outerShdw blurRad="317500" dist="76200" dir="5400000" algn="ctr" rotWithShape="0">
              <a:srgbClr val="000000">
                <a:alpha val="2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dirty="0">
              <a:latin typeface="Century Gothic" panose="020B0502020202020204" pitchFamily="34" charset="0"/>
            </a:endParaRPr>
          </a:p>
        </p:txBody>
      </p:sp>
      <p:sp>
        <p:nvSpPr>
          <p:cNvPr id="8" name="Rectangle 7"/>
          <p:cNvSpPr/>
          <p:nvPr userDrawn="1"/>
        </p:nvSpPr>
        <p:spPr>
          <a:xfrm>
            <a:off x="0" y="6248400"/>
            <a:ext cx="9144000" cy="609600"/>
          </a:xfrm>
          <a:prstGeom prst="rect">
            <a:avLst/>
          </a:prstGeom>
          <a:solidFill>
            <a:schemeClr val="accent1">
              <a:lumMod val="40000"/>
              <a:lumOff val="60000"/>
              <a:alpha val="24572"/>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dirty="0">
              <a:solidFill>
                <a:schemeClr val="accent1"/>
              </a:solidFill>
              <a:latin typeface="Century Gothic" panose="020B0502020202020204" pitchFamily="34" charset="0"/>
            </a:endParaRPr>
          </a:p>
        </p:txBody>
      </p:sp>
      <p:sp>
        <p:nvSpPr>
          <p:cNvPr id="1029" name="Text Placeholder 2"/>
          <p:cNvSpPr>
            <a:spLocks noGrp="1"/>
          </p:cNvSpPr>
          <p:nvPr>
            <p:ph type="body" idx="1"/>
          </p:nvPr>
        </p:nvSpPr>
        <p:spPr bwMode="auto">
          <a:xfrm>
            <a:off x="571500" y="1752600"/>
            <a:ext cx="79629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a:t>Click to edit Master text styles</a:t>
            </a:r>
          </a:p>
          <a:p>
            <a:pPr lvl="5"/>
            <a:r>
              <a:rPr lang="en-GB" dirty="0"/>
              <a:t>Second level</a:t>
            </a:r>
          </a:p>
          <a:p>
            <a:pPr lvl="5"/>
            <a:r>
              <a:rPr lang="en-GB" dirty="0"/>
              <a:t>Third level</a:t>
            </a:r>
          </a:p>
          <a:p>
            <a:pPr lvl="5"/>
            <a:r>
              <a:rPr lang="en-GB" dirty="0"/>
              <a:t>Fourth level</a:t>
            </a:r>
          </a:p>
          <a:p>
            <a:pPr lvl="5"/>
            <a:r>
              <a:rPr lang="en-GB" dirty="0"/>
              <a:t>Fifth level</a:t>
            </a:r>
            <a:endParaRPr lang="en-US" dirty="0"/>
          </a:p>
        </p:txBody>
      </p:sp>
      <p:sp>
        <p:nvSpPr>
          <p:cNvPr id="1028" name="Title Placeholder 1"/>
          <p:cNvSpPr>
            <a:spLocks noGrp="1"/>
          </p:cNvSpPr>
          <p:nvPr>
            <p:ph type="title"/>
          </p:nvPr>
        </p:nvSpPr>
        <p:spPr bwMode="auto">
          <a:xfrm>
            <a:off x="571500" y="152400"/>
            <a:ext cx="79629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en-US" dirty="0"/>
          </a:p>
        </p:txBody>
      </p:sp>
      <p:sp>
        <p:nvSpPr>
          <p:cNvPr id="10" name="Footer Placeholder 4">
            <a:extLst>
              <a:ext uri="{FF2B5EF4-FFF2-40B4-BE49-F238E27FC236}">
                <a16:creationId xmlns:a16="http://schemas.microsoft.com/office/drawing/2014/main" id="{41353DF8-2EB9-54F6-12C0-71869652BF3E}"/>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dirty="0"/>
              <a:t>National Tobacco Dependency Treatment Training for Acute and Acute MH</a:t>
            </a:r>
          </a:p>
        </p:txBody>
      </p:sp>
    </p:spTree>
  </p:cSld>
  <p:clrMap bg1="lt1" tx1="dk1" bg2="lt2" tx2="dk2" accent1="accent1" accent2="accent2" accent3="accent3" accent4="accent4" accent5="accent5" accent6="accent6" hlink="hlink" folHlink="folHlink"/>
  <p:sldLayoutIdLst>
    <p:sldLayoutId id="2147483662" r:id="rId1"/>
    <p:sldLayoutId id="2147483650" r:id="rId2"/>
    <p:sldLayoutId id="2147483658" r:id="rId3"/>
    <p:sldLayoutId id="2147483652" r:id="rId4"/>
    <p:sldLayoutId id="2147483671" r:id="rId5"/>
    <p:sldLayoutId id="2147483657" r:id="rId6"/>
    <p:sldLayoutId id="2147483656" r:id="rId7"/>
    <p:sldLayoutId id="2147483665" r:id="rId8"/>
    <p:sldLayoutId id="2147483659" r:id="rId9"/>
    <p:sldLayoutId id="2147483670" r:id="rId10"/>
    <p:sldLayoutId id="2147483672" r:id="rId11"/>
    <p:sldLayoutId id="2147483673" r:id="rId12"/>
    <p:sldLayoutId id="2147483674" r:id="rId13"/>
    <p:sldLayoutId id="2147483688" r:id="rId14"/>
    <p:sldLayoutId id="2147483692" r:id="rId15"/>
    <p:sldLayoutId id="2147483693" r:id="rId16"/>
    <p:sldLayoutId id="2147483694" r:id="rId17"/>
    <p:sldLayoutId id="2147483695" r:id="rId18"/>
  </p:sldLayoutIdLst>
  <p:hf hdr="0" dt="0"/>
  <p:txStyles>
    <p:titleStyle>
      <a:lvl1pPr marL="355600" indent="-355600" algn="l" defTabSz="457200" rtl="0" eaLnBrk="0" fontAlgn="base" hangingPunct="0">
        <a:spcBef>
          <a:spcPct val="0"/>
        </a:spcBef>
        <a:spcAft>
          <a:spcPct val="0"/>
        </a:spcAft>
        <a:defRPr sz="2300" b="1" i="0" kern="1200">
          <a:solidFill>
            <a:schemeClr val="bg1"/>
          </a:solidFill>
          <a:latin typeface="Arial" panose="020B0604020202020204" pitchFamily="34" charset="0"/>
          <a:ea typeface="Geneva" pitchFamily="-109" charset="0"/>
          <a:cs typeface="Arial" panose="020B0604020202020204" pitchFamily="34" charset="0"/>
        </a:defRPr>
      </a:lvl1pPr>
      <a:lvl2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2pPr>
      <a:lvl3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3pPr>
      <a:lvl4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4pPr>
      <a:lvl5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5pPr>
      <a:lvl6pPr marL="4572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6pPr>
      <a:lvl7pPr marL="9144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7pPr>
      <a:lvl8pPr marL="13716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8pPr>
      <a:lvl9pPr marL="18288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9pPr>
    </p:titleStyle>
    <p:bodyStyle>
      <a:lvl1pPr marL="288000" indent="-288363" algn="l" defTabSz="457200" rtl="0" eaLnBrk="0" fontAlgn="base" hangingPunct="0">
        <a:lnSpc>
          <a:spcPts val="2800"/>
        </a:lnSpc>
        <a:spcBef>
          <a:spcPts val="500"/>
        </a:spcBef>
        <a:spcAft>
          <a:spcPts val="500"/>
        </a:spcAft>
        <a:buClr>
          <a:schemeClr val="accent3"/>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accent3"/>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612" userDrawn="1">
          <p15:clr>
            <a:srgbClr val="F26B43"/>
          </p15:clr>
        </p15:guide>
        <p15:guide id="2" pos="43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5ED49E-AA94-4E60-78B0-FC894F99CEAB}"/>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CF09DBAC-671E-6B66-ACF3-37C7B73B33D1}"/>
              </a:ext>
            </a:extLst>
          </p:cNvPr>
          <p:cNvSpPr>
            <a:spLocks noGrp="1"/>
          </p:cNvSpPr>
          <p:nvPr>
            <p:ph type="body" sz="quarter" idx="10"/>
          </p:nvPr>
        </p:nvSpPr>
        <p:spPr/>
        <p:txBody>
          <a:bodyPr/>
          <a:lstStyle/>
          <a:p>
            <a:r>
              <a:rPr lang="en-GB" dirty="0"/>
              <a:t>Smoking and psychotropic medication interactions</a:t>
            </a:r>
          </a:p>
          <a:p>
            <a:endParaRPr lang="en-GB" dirty="0"/>
          </a:p>
        </p:txBody>
      </p:sp>
    </p:spTree>
    <p:extLst>
      <p:ext uri="{BB962C8B-B14F-4D97-AF65-F5344CB8AC3E}">
        <p14:creationId xmlns:p14="http://schemas.microsoft.com/office/powerpoint/2010/main" val="35083490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96616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957DEA-51A3-78EB-F2D4-F5AF5CDBF25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A0228F7-3EB5-3253-0C72-8DCFB1188318}"/>
              </a:ext>
            </a:extLst>
          </p:cNvPr>
          <p:cNvSpPr>
            <a:spLocks noGrp="1"/>
          </p:cNvSpPr>
          <p:nvPr>
            <p:ph type="title"/>
          </p:nvPr>
        </p:nvSpPr>
        <p:spPr/>
        <p:txBody>
          <a:bodyPr/>
          <a:lstStyle/>
          <a:p>
            <a:r>
              <a:rPr lang="en-US" dirty="0"/>
              <a:t>Stopping smoking and medication</a:t>
            </a:r>
          </a:p>
        </p:txBody>
      </p:sp>
      <p:sp>
        <p:nvSpPr>
          <p:cNvPr id="3" name="Text Placeholder 2">
            <a:extLst>
              <a:ext uri="{FF2B5EF4-FFF2-40B4-BE49-F238E27FC236}">
                <a16:creationId xmlns:a16="http://schemas.microsoft.com/office/drawing/2014/main" id="{E13D2067-6B2C-884E-5241-A067CAA43D08}"/>
              </a:ext>
            </a:extLst>
          </p:cNvPr>
          <p:cNvSpPr>
            <a:spLocks noGrp="1"/>
          </p:cNvSpPr>
          <p:nvPr>
            <p:ph type="body" idx="12"/>
          </p:nvPr>
        </p:nvSpPr>
        <p:spPr>
          <a:xfrm>
            <a:off x="593184" y="1721224"/>
            <a:ext cx="7962900" cy="4419600"/>
          </a:xfrm>
        </p:spPr>
        <p:txBody>
          <a:bodyPr/>
          <a:lstStyle/>
          <a:p>
            <a:pPr marL="287655" indent="-288290">
              <a:lnSpc>
                <a:spcPts val="2500"/>
              </a:lnSpc>
              <a:spcBef>
                <a:spcPts val="800"/>
              </a:spcBef>
              <a:spcAft>
                <a:spcPts val="800"/>
              </a:spcAft>
            </a:pPr>
            <a:r>
              <a:rPr lang="en-US" dirty="0">
                <a:latin typeface="Arial"/>
                <a:cs typeface="Arial"/>
              </a:rPr>
              <a:t>It may be necessary to </a:t>
            </a:r>
            <a:r>
              <a:rPr lang="en-US" b="1" dirty="0">
                <a:solidFill>
                  <a:schemeClr val="accent1"/>
                </a:solidFill>
                <a:latin typeface="Arial"/>
                <a:cs typeface="Arial"/>
              </a:rPr>
              <a:t>adjust dosages of some medications </a:t>
            </a:r>
            <a:br>
              <a:rPr lang="en-US" b="1" dirty="0"/>
            </a:br>
            <a:r>
              <a:rPr lang="en-US" b="1" dirty="0">
                <a:solidFill>
                  <a:schemeClr val="accent1"/>
                </a:solidFill>
                <a:latin typeface="Arial"/>
                <a:cs typeface="Arial"/>
              </a:rPr>
              <a:t>when people quit</a:t>
            </a:r>
            <a:endParaRPr lang="en-US" dirty="0">
              <a:solidFill>
                <a:schemeClr val="accent1"/>
              </a:solidFill>
              <a:latin typeface="Arial"/>
              <a:cs typeface="Arial"/>
            </a:endParaRPr>
          </a:p>
          <a:p>
            <a:pPr marL="287655" indent="-288290">
              <a:lnSpc>
                <a:spcPts val="2500"/>
              </a:lnSpc>
              <a:spcBef>
                <a:spcPts val="1500"/>
              </a:spcBef>
              <a:spcAft>
                <a:spcPts val="1500"/>
              </a:spcAft>
            </a:pPr>
            <a:r>
              <a:rPr lang="en-US" b="1" dirty="0">
                <a:solidFill>
                  <a:schemeClr val="accent1"/>
                </a:solidFill>
                <a:latin typeface="Arial"/>
                <a:cs typeface="Arial"/>
              </a:rPr>
              <a:t>Dosage</a:t>
            </a:r>
            <a:r>
              <a:rPr lang="en-US" dirty="0">
                <a:latin typeface="Arial"/>
                <a:cs typeface="Arial"/>
              </a:rPr>
              <a:t> may need to be </a:t>
            </a:r>
            <a:r>
              <a:rPr lang="en-US" b="1" dirty="0">
                <a:solidFill>
                  <a:schemeClr val="accent1"/>
                </a:solidFill>
                <a:latin typeface="Arial"/>
                <a:cs typeface="Arial"/>
              </a:rPr>
              <a:t>adjusted by the prescriber</a:t>
            </a:r>
            <a:r>
              <a:rPr lang="en-US" dirty="0">
                <a:latin typeface="Arial"/>
                <a:cs typeface="Arial"/>
              </a:rPr>
              <a:t> when a patient stops smoking, and then again if the patient restarts smoking</a:t>
            </a:r>
            <a:endParaRPr lang="en-US" sz="2400" b="1" dirty="0">
              <a:solidFill>
                <a:srgbClr val="005EB8"/>
              </a:solidFill>
              <a:latin typeface="Arial"/>
              <a:cs typeface="Arial"/>
            </a:endParaRPr>
          </a:p>
          <a:p>
            <a:pPr marL="287655" indent="-288290">
              <a:lnSpc>
                <a:spcPts val="2500"/>
              </a:lnSpc>
              <a:spcBef>
                <a:spcPts val="1500"/>
              </a:spcBef>
              <a:spcAft>
                <a:spcPts val="1500"/>
              </a:spcAft>
            </a:pPr>
            <a:r>
              <a:rPr lang="en-US" b="1" dirty="0">
                <a:latin typeface="Arial"/>
                <a:cs typeface="Arial"/>
              </a:rPr>
              <a:t>Medical history and current medication use should be asked about at the first session and </a:t>
            </a:r>
            <a:r>
              <a:rPr lang="en-US" b="1" dirty="0">
                <a:solidFill>
                  <a:schemeClr val="accent1"/>
                </a:solidFill>
                <a:latin typeface="Arial"/>
                <a:cs typeface="Arial"/>
              </a:rPr>
              <a:t>pathways in place for notifying prescribers</a:t>
            </a:r>
            <a:endParaRPr lang="en-US" sz="2400" b="1" dirty="0">
              <a:solidFill>
                <a:schemeClr val="accent1"/>
              </a:solidFill>
              <a:latin typeface="Arial"/>
              <a:cs typeface="Arial"/>
            </a:endParaRPr>
          </a:p>
          <a:p>
            <a:pPr marL="0" indent="0" algn="ctr">
              <a:lnSpc>
                <a:spcPts val="2500"/>
              </a:lnSpc>
              <a:spcBef>
                <a:spcPts val="800"/>
              </a:spcBef>
              <a:spcAft>
                <a:spcPts val="800"/>
              </a:spcAft>
              <a:buNone/>
            </a:pPr>
            <a:endParaRPr lang="en-US" sz="2400" b="1" dirty="0">
              <a:solidFill>
                <a:schemeClr val="accent1"/>
              </a:solidFill>
            </a:endParaRPr>
          </a:p>
        </p:txBody>
      </p:sp>
      <p:sp>
        <p:nvSpPr>
          <p:cNvPr id="4" name="Footer Placeholder 3">
            <a:extLst>
              <a:ext uri="{FF2B5EF4-FFF2-40B4-BE49-F238E27FC236}">
                <a16:creationId xmlns:a16="http://schemas.microsoft.com/office/drawing/2014/main" id="{57589AF6-06BA-1BB7-B1E8-D27857D74BEC}"/>
              </a:ext>
            </a:extLst>
          </p:cNvPr>
          <p:cNvSpPr>
            <a:spLocks noGrp="1"/>
          </p:cNvSpPr>
          <p:nvPr>
            <p:ph type="ftr" sz="quarter" idx="3"/>
          </p:nvPr>
        </p:nvSpPr>
        <p:spPr>
          <a:xfrm>
            <a:off x="518007" y="6333440"/>
            <a:ext cx="4292373" cy="365125"/>
          </a:xfrm>
        </p:spPr>
        <p:txBody>
          <a:bodyPr anchor="ctr">
            <a:normAutofit/>
          </a:bodyPr>
          <a:lstStyle/>
          <a:p>
            <a:pPr>
              <a:spcAft>
                <a:spcPts val="600"/>
              </a:spcAft>
              <a:defRPr/>
            </a:pPr>
            <a:r>
              <a:rPr lang="en-US" i="1" dirty="0">
                <a:solidFill>
                  <a:schemeClr val="accent1"/>
                </a:solidFill>
                <a:latin typeface="Century Gothic" panose="020B0502020202020204" pitchFamily="34" charset="0"/>
              </a:rPr>
              <a:t>Inpatient Tobacco Dependence Treatment Training Programme</a:t>
            </a:r>
          </a:p>
        </p:txBody>
      </p:sp>
      <p:sp>
        <p:nvSpPr>
          <p:cNvPr id="5" name="TextBox 4">
            <a:extLst>
              <a:ext uri="{FF2B5EF4-FFF2-40B4-BE49-F238E27FC236}">
                <a16:creationId xmlns:a16="http://schemas.microsoft.com/office/drawing/2014/main" id="{C697E217-4F0A-62B5-7A4D-4142FB9406B8}"/>
              </a:ext>
            </a:extLst>
          </p:cNvPr>
          <p:cNvSpPr txBox="1"/>
          <p:nvPr/>
        </p:nvSpPr>
        <p:spPr bwMode="auto">
          <a:xfrm>
            <a:off x="4336183" y="4807543"/>
            <a:ext cx="3714514" cy="1066800"/>
          </a:xfrm>
          <a:prstGeom prst="rect">
            <a:avLst/>
          </a:prstGeom>
          <a:solidFill>
            <a:schemeClr val="accent3"/>
          </a:solidFill>
          <a:ln w="9525">
            <a:noFill/>
            <a:miter lim="800000"/>
            <a:headEnd/>
            <a:tailEnd/>
          </a:ln>
        </p:spPr>
        <p:txBody>
          <a:bodyPr vert="horz" wrap="square" lIns="91440" tIns="45720" rIns="91440" bIns="45720" numCol="1" rtlCol="0" anchor="ctr" anchorCtr="0" compatLnSpc="1">
            <a:prstTxWarp prst="textNoShape">
              <a:avLst/>
            </a:prstTxWarp>
            <a:noAutofit/>
          </a:bodyPr>
          <a:lstStyle/>
          <a:p>
            <a:pPr algn="ctr">
              <a:spcBef>
                <a:spcPts val="500"/>
              </a:spcBef>
              <a:spcAft>
                <a:spcPts val="500"/>
              </a:spcAft>
            </a:pPr>
            <a:r>
              <a:rPr lang="en-US" sz="1600" b="1" dirty="0">
                <a:solidFill>
                  <a:schemeClr val="bg2"/>
                </a:solidFill>
                <a:latin typeface="+mn-lt"/>
              </a:rPr>
              <a:t>Appendix 10 and 11</a:t>
            </a:r>
            <a:endParaRPr lang="en-US" dirty="0"/>
          </a:p>
          <a:p>
            <a:pPr algn="ctr">
              <a:spcAft>
                <a:spcPts val="0"/>
              </a:spcAft>
            </a:pPr>
            <a:r>
              <a:rPr lang="en-US" sz="1600" dirty="0">
                <a:solidFill>
                  <a:schemeClr val="bg1"/>
                </a:solidFill>
                <a:latin typeface="+mn-lt"/>
                <a:ea typeface="Calibri"/>
                <a:cs typeface="Times New Roman"/>
              </a:rPr>
              <a:t>Quick reference sheet</a:t>
            </a:r>
          </a:p>
          <a:p>
            <a:pPr algn="ctr">
              <a:spcAft>
                <a:spcPts val="0"/>
              </a:spcAft>
            </a:pPr>
            <a:r>
              <a:rPr lang="en-US" sz="1600" dirty="0">
                <a:solidFill>
                  <a:schemeClr val="bg1"/>
                </a:solidFill>
                <a:latin typeface="+mn-lt"/>
                <a:ea typeface="Calibri"/>
                <a:cs typeface="Times New Roman"/>
              </a:rPr>
              <a:t>Smoking and medication interactions</a:t>
            </a:r>
          </a:p>
        </p:txBody>
      </p:sp>
    </p:spTree>
    <p:extLst>
      <p:ext uri="{BB962C8B-B14F-4D97-AF65-F5344CB8AC3E}">
        <p14:creationId xmlns:p14="http://schemas.microsoft.com/office/powerpoint/2010/main" val="399760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A01C5C-804C-0E46-86B1-B0F5FC2E7FC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FC1299A-66B2-B7C5-9FF2-F24E4B26E9B3}"/>
              </a:ext>
            </a:extLst>
          </p:cNvPr>
          <p:cNvSpPr>
            <a:spLocks noGrp="1"/>
          </p:cNvSpPr>
          <p:nvPr>
            <p:ph type="title"/>
          </p:nvPr>
        </p:nvSpPr>
        <p:spPr/>
        <p:txBody>
          <a:bodyPr/>
          <a:lstStyle/>
          <a:p>
            <a:r>
              <a:rPr lang="en-US" dirty="0"/>
              <a:t>Smoking and medication interactions</a:t>
            </a:r>
          </a:p>
        </p:txBody>
      </p:sp>
      <p:sp>
        <p:nvSpPr>
          <p:cNvPr id="6" name="Text Placeholder 2">
            <a:extLst>
              <a:ext uri="{FF2B5EF4-FFF2-40B4-BE49-F238E27FC236}">
                <a16:creationId xmlns:a16="http://schemas.microsoft.com/office/drawing/2014/main" id="{ABBF9B3F-9EB7-C3AD-BFAD-0BEA0D05A9C2}"/>
              </a:ext>
            </a:extLst>
          </p:cNvPr>
          <p:cNvSpPr txBox="1">
            <a:spLocks/>
          </p:cNvSpPr>
          <p:nvPr/>
        </p:nvSpPr>
        <p:spPr bwMode="auto">
          <a:xfrm>
            <a:off x="461772" y="1513992"/>
            <a:ext cx="4748585" cy="350277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chemeClr val="accent1"/>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b="1" dirty="0">
                <a:solidFill>
                  <a:schemeClr val="accent4">
                    <a:lumMod val="75000"/>
                    <a:lumOff val="25000"/>
                  </a:schemeClr>
                </a:solidFill>
                <a:latin typeface="Arial" panose="020B0604020202020204" pitchFamily="34" charset="0"/>
                <a:cs typeface="Arial" panose="020B0604020202020204" pitchFamily="34" charset="0"/>
              </a:rPr>
              <a:t>Mental health drugs:</a:t>
            </a:r>
          </a:p>
          <a:p>
            <a:pPr marL="285750" indent="-285750">
              <a:spcAft>
                <a:spcPts val="0"/>
              </a:spcAft>
            </a:pPr>
            <a:r>
              <a:rPr lang="en-US" dirty="0">
                <a:latin typeface="Arial" panose="020B0604020202020204" pitchFamily="34" charset="0"/>
                <a:cs typeface="Arial" panose="020B0604020202020204" pitchFamily="34" charset="0"/>
              </a:rPr>
              <a:t>Some antidepressants</a:t>
            </a:r>
          </a:p>
          <a:p>
            <a:pPr marL="643890" indent="-285750">
              <a:spcAft>
                <a:spcPts val="0"/>
              </a:spcAft>
              <a:buClr>
                <a:schemeClr val="tx1">
                  <a:lumMod val="50000"/>
                </a:schemeClr>
              </a:buClr>
              <a:buFont typeface="Arial" panose="020B0604020202020204" pitchFamily="34" charset="0"/>
              <a:buChar char="‒"/>
            </a:pPr>
            <a:r>
              <a:rPr lang="en-US" sz="1600" b="1" dirty="0">
                <a:latin typeface="Arial" panose="020B0604020202020204" pitchFamily="34" charset="0"/>
                <a:cs typeface="Arial" panose="020B0604020202020204" pitchFamily="34" charset="0"/>
              </a:rPr>
              <a:t>Amitriptyline </a:t>
            </a:r>
            <a:r>
              <a:rPr lang="en-GB" sz="1600" dirty="0">
                <a:latin typeface="Arial" panose="020B0604020202020204" pitchFamily="34" charset="0"/>
                <a:cs typeface="Arial" panose="020B0604020202020204" pitchFamily="34" charset="0"/>
              </a:rPr>
              <a:t>(</a:t>
            </a:r>
            <a:r>
              <a:rPr lang="en-US" sz="1600" dirty="0">
                <a:latin typeface="Arial" panose="020B0604020202020204" pitchFamily="34" charset="0"/>
                <a:cs typeface="Arial" panose="020B0604020202020204" pitchFamily="34" charset="0"/>
              </a:rPr>
              <a:t>Elavil)</a:t>
            </a:r>
            <a:endParaRPr lang="en-US" sz="1600" b="1" dirty="0">
              <a:latin typeface="Arial" panose="020B0604020202020204" pitchFamily="34" charset="0"/>
              <a:cs typeface="Arial" panose="020B0604020202020204" pitchFamily="34" charset="0"/>
            </a:endParaRPr>
          </a:p>
          <a:p>
            <a:pPr marL="643890" indent="-285750">
              <a:spcAft>
                <a:spcPts val="0"/>
              </a:spcAft>
              <a:buClr>
                <a:schemeClr val="tx1">
                  <a:lumMod val="50000"/>
                </a:schemeClr>
              </a:buClr>
              <a:buFont typeface="Arial" panose="020B0604020202020204" pitchFamily="34" charset="0"/>
              <a:buChar char="‒"/>
            </a:pPr>
            <a:r>
              <a:rPr lang="en-US" sz="1600" b="1" dirty="0">
                <a:latin typeface="Arial" panose="020B0604020202020204" pitchFamily="34" charset="0"/>
                <a:cs typeface="Arial" panose="020B0604020202020204" pitchFamily="34" charset="0"/>
              </a:rPr>
              <a:t>Clomipramine (</a:t>
            </a:r>
            <a:r>
              <a:rPr lang="en-US" sz="1600" dirty="0">
                <a:latin typeface="Arial" panose="020B0604020202020204" pitchFamily="34" charset="0"/>
                <a:cs typeface="Arial" panose="020B0604020202020204" pitchFamily="34" charset="0"/>
              </a:rPr>
              <a:t>Anafranil)</a:t>
            </a:r>
          </a:p>
          <a:p>
            <a:pPr marL="643890" indent="-285750">
              <a:spcAft>
                <a:spcPts val="0"/>
              </a:spcAft>
              <a:buClr>
                <a:schemeClr val="tx1">
                  <a:lumMod val="50000"/>
                </a:schemeClr>
              </a:buClr>
              <a:buFont typeface="Arial" panose="020B0604020202020204" pitchFamily="34" charset="0"/>
              <a:buChar char="‒"/>
            </a:pPr>
            <a:r>
              <a:rPr lang="en-CA" sz="1600" b="1" dirty="0">
                <a:effectLst/>
                <a:latin typeface="Arial" panose="020B0604020202020204" pitchFamily="34" charset="0"/>
                <a:cs typeface="Arial" panose="020B0604020202020204" pitchFamily="34" charset="0"/>
              </a:rPr>
              <a:t>Diazepam </a:t>
            </a:r>
            <a:r>
              <a:rPr lang="en-US" sz="1600" dirty="0">
                <a:latin typeface="Arial" panose="020B0604020202020204" pitchFamily="34" charset="0"/>
                <a:cs typeface="Arial" panose="020B0604020202020204" pitchFamily="34" charset="0"/>
              </a:rPr>
              <a:t>(Valium)</a:t>
            </a:r>
            <a:endParaRPr lang="en-CA" sz="1600" dirty="0">
              <a:latin typeface="Arial" panose="020B0604020202020204" pitchFamily="34" charset="0"/>
              <a:cs typeface="Arial" panose="020B0604020202020204" pitchFamily="34" charset="0"/>
            </a:endParaRPr>
          </a:p>
          <a:p>
            <a:pPr marL="643890" indent="-285750">
              <a:spcAft>
                <a:spcPts val="0"/>
              </a:spcAft>
              <a:buClr>
                <a:schemeClr val="tx1">
                  <a:lumMod val="50000"/>
                </a:schemeClr>
              </a:buClr>
              <a:buFont typeface="Arial" panose="020B0604020202020204" pitchFamily="34" charset="0"/>
              <a:buChar char="‒"/>
            </a:pPr>
            <a:r>
              <a:rPr lang="en-CA" sz="1600" b="1" dirty="0">
                <a:effectLst/>
                <a:latin typeface="Arial" panose="020B0604020202020204" pitchFamily="34" charset="0"/>
                <a:cs typeface="Arial" panose="020B0604020202020204" pitchFamily="34" charset="0"/>
              </a:rPr>
              <a:t>Tricyclic antidepressants</a:t>
            </a:r>
            <a:endParaRPr lang="en-US" sz="1600" b="1" dirty="0">
              <a:latin typeface="Arial" panose="020B0604020202020204" pitchFamily="34" charset="0"/>
              <a:cs typeface="Arial" panose="020B0604020202020204" pitchFamily="34" charset="0"/>
            </a:endParaRPr>
          </a:p>
          <a:p>
            <a:pPr marL="285750" indent="-285750">
              <a:spcAft>
                <a:spcPts val="0"/>
              </a:spcAft>
            </a:pPr>
            <a:r>
              <a:rPr lang="en-US" dirty="0">
                <a:latin typeface="Arial" panose="020B0604020202020204" pitchFamily="34" charset="0"/>
                <a:cs typeface="Arial" panose="020B0604020202020204" pitchFamily="34" charset="0"/>
              </a:rPr>
              <a:t>Some antipsychotics</a:t>
            </a:r>
          </a:p>
          <a:p>
            <a:pPr marL="643890" indent="-285750">
              <a:spcAft>
                <a:spcPts val="0"/>
              </a:spcAft>
              <a:buClr>
                <a:schemeClr val="tx1">
                  <a:lumMod val="50000"/>
                </a:schemeClr>
              </a:buClr>
              <a:buFont typeface="Arial" panose="020B0604020202020204" pitchFamily="34" charset="0"/>
              <a:buChar char="‒"/>
            </a:pPr>
            <a:r>
              <a:rPr lang="en-US" sz="1600" b="1" dirty="0">
                <a:solidFill>
                  <a:schemeClr val="accent1"/>
                </a:solidFill>
                <a:latin typeface="Arial" panose="020B0604020202020204" pitchFamily="34" charset="0"/>
                <a:cs typeface="Arial" panose="020B0604020202020204" pitchFamily="34" charset="0"/>
              </a:rPr>
              <a:t>Clozapine</a:t>
            </a:r>
            <a:r>
              <a:rPr lang="en-US" sz="1600" b="1" dirty="0">
                <a:latin typeface="Arial" panose="020B0604020202020204" pitchFamily="34" charset="0"/>
                <a:cs typeface="Arial" panose="020B0604020202020204" pitchFamily="34" charset="0"/>
              </a:rPr>
              <a:t> </a:t>
            </a:r>
            <a:r>
              <a:rPr lang="en-GB" sz="1600" dirty="0">
                <a:latin typeface="Arial" panose="020B0604020202020204" pitchFamily="34" charset="0"/>
                <a:cs typeface="Arial" panose="020B0604020202020204" pitchFamily="34" charset="0"/>
              </a:rPr>
              <a:t>(</a:t>
            </a:r>
            <a:r>
              <a:rPr lang="en-US" sz="1600" dirty="0">
                <a:latin typeface="Arial" panose="020B0604020202020204" pitchFamily="34" charset="0"/>
                <a:cs typeface="Arial" panose="020B0604020202020204" pitchFamily="34" charset="0"/>
              </a:rPr>
              <a:t>Clozaril, Denzapine, Zaponex</a:t>
            </a:r>
            <a:r>
              <a:rPr lang="en-GB" sz="1600" dirty="0">
                <a:latin typeface="Arial" panose="020B0604020202020204" pitchFamily="34" charset="0"/>
                <a:cs typeface="Arial" panose="020B0604020202020204" pitchFamily="34" charset="0"/>
              </a:rPr>
              <a:t>)</a:t>
            </a:r>
            <a:endParaRPr lang="en-US" sz="1600" b="1" dirty="0">
              <a:latin typeface="Arial" panose="020B0604020202020204" pitchFamily="34" charset="0"/>
              <a:cs typeface="Arial" panose="020B0604020202020204" pitchFamily="34" charset="0"/>
            </a:endParaRPr>
          </a:p>
          <a:p>
            <a:pPr marL="643890" indent="-285750">
              <a:spcAft>
                <a:spcPts val="0"/>
              </a:spcAft>
              <a:buClr>
                <a:schemeClr val="tx1">
                  <a:lumMod val="50000"/>
                </a:schemeClr>
              </a:buClr>
              <a:buFont typeface="Arial" panose="020B0604020202020204" pitchFamily="34" charset="0"/>
              <a:buChar char="‒"/>
            </a:pPr>
            <a:r>
              <a:rPr lang="en-US" sz="1600" b="1" dirty="0">
                <a:latin typeface="Arial"/>
                <a:cs typeface="Arial"/>
              </a:rPr>
              <a:t>Olanzapine </a:t>
            </a:r>
            <a:r>
              <a:rPr lang="en-GB" sz="1600" dirty="0">
                <a:latin typeface="Arial"/>
                <a:cs typeface="Arial"/>
              </a:rPr>
              <a:t>(</a:t>
            </a:r>
            <a:r>
              <a:rPr lang="en-US" sz="1600" dirty="0">
                <a:latin typeface="Arial"/>
                <a:cs typeface="Arial"/>
              </a:rPr>
              <a:t>Zyprexa)</a:t>
            </a:r>
            <a:endParaRPr lang="en-US" sz="1600" b="1" dirty="0">
              <a:latin typeface="Arial"/>
              <a:cs typeface="Arial"/>
            </a:endParaRPr>
          </a:p>
          <a:p>
            <a:pPr marL="643890" indent="-285750">
              <a:spcAft>
                <a:spcPts val="0"/>
              </a:spcAft>
              <a:buClr>
                <a:schemeClr val="tx1">
                  <a:lumMod val="50000"/>
                </a:schemeClr>
              </a:buClr>
              <a:buFont typeface="Arial" panose="020B0604020202020204" pitchFamily="34" charset="0"/>
              <a:buChar char="‒"/>
            </a:pPr>
            <a:r>
              <a:rPr lang="en-US" sz="1600" dirty="0">
                <a:latin typeface="Arial" panose="020B0604020202020204" pitchFamily="34" charset="0"/>
                <a:cs typeface="Arial" panose="020B0604020202020204" pitchFamily="34" charset="0"/>
              </a:rPr>
              <a:t>Chlorpromazine (</a:t>
            </a:r>
            <a:r>
              <a:rPr lang="el-GR" sz="1600" dirty="0">
                <a:latin typeface="Arial" panose="020B0604020202020204" pitchFamily="34" charset="0"/>
                <a:cs typeface="Arial" panose="020B0604020202020204" pitchFamily="34" charset="0"/>
              </a:rPr>
              <a:t>Τ</a:t>
            </a:r>
            <a:r>
              <a:rPr lang="en-CA" sz="1600" dirty="0">
                <a:latin typeface="Arial" panose="020B0604020202020204" pitchFamily="34" charset="0"/>
                <a:cs typeface="Arial" panose="020B0604020202020204" pitchFamily="34" charset="0"/>
              </a:rPr>
              <a:t>horazine, Largactil)</a:t>
            </a:r>
            <a:endParaRPr lang="en-US" sz="600" dirty="0">
              <a:latin typeface="Arial" panose="020B0604020202020204" pitchFamily="34" charset="0"/>
              <a:cs typeface="Arial" panose="020B0604020202020204" pitchFamily="34" charset="0"/>
            </a:endParaRPr>
          </a:p>
        </p:txBody>
      </p:sp>
      <p:sp>
        <p:nvSpPr>
          <p:cNvPr id="7" name="Text Placeholder 2">
            <a:extLst>
              <a:ext uri="{FF2B5EF4-FFF2-40B4-BE49-F238E27FC236}">
                <a16:creationId xmlns:a16="http://schemas.microsoft.com/office/drawing/2014/main" id="{695126C4-FC6A-89B5-41DA-49656023A8A3}"/>
              </a:ext>
            </a:extLst>
          </p:cNvPr>
          <p:cNvSpPr txBox="1">
            <a:spLocks/>
          </p:cNvSpPr>
          <p:nvPr/>
        </p:nvSpPr>
        <p:spPr bwMode="auto">
          <a:xfrm>
            <a:off x="5154269" y="1595803"/>
            <a:ext cx="3804712" cy="366639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chemeClr val="accent1"/>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ts val="2870"/>
              </a:lnSpc>
              <a:buNone/>
            </a:pPr>
            <a:r>
              <a:rPr lang="en-US" b="1" dirty="0">
                <a:solidFill>
                  <a:schemeClr val="accent4">
                    <a:lumMod val="75000"/>
                    <a:lumOff val="25000"/>
                  </a:schemeClr>
                </a:solidFill>
                <a:latin typeface="Arial" panose="020B0604020202020204" pitchFamily="34" charset="0"/>
                <a:cs typeface="Arial" panose="020B0604020202020204" pitchFamily="34" charset="0"/>
              </a:rPr>
              <a:t>Physical health drugs: </a:t>
            </a:r>
          </a:p>
          <a:p>
            <a:pPr marL="285750" indent="-285750">
              <a:lnSpc>
                <a:spcPts val="2870"/>
              </a:lnSpc>
            </a:pPr>
            <a:r>
              <a:rPr lang="en-US" sz="1600" b="1" dirty="0">
                <a:latin typeface="+mn-lt"/>
                <a:cs typeface="Arial" panose="020B0604020202020204" pitchFamily="34" charset="0"/>
              </a:rPr>
              <a:t>Theophylline</a:t>
            </a:r>
          </a:p>
          <a:p>
            <a:pPr marL="285750" indent="-285750">
              <a:lnSpc>
                <a:spcPts val="2870"/>
              </a:lnSpc>
            </a:pPr>
            <a:r>
              <a:rPr lang="en-US" sz="1600" b="1" dirty="0">
                <a:latin typeface="+mn-lt"/>
                <a:cs typeface="Arial" panose="020B0604020202020204" pitchFamily="34" charset="0"/>
              </a:rPr>
              <a:t>Erlotinib </a:t>
            </a:r>
            <a:r>
              <a:rPr lang="en-US" sz="1600" dirty="0">
                <a:latin typeface="+mn-lt"/>
                <a:cs typeface="Arial" panose="020B0604020202020204" pitchFamily="34" charset="0"/>
              </a:rPr>
              <a:t>(Tarceva)</a:t>
            </a:r>
            <a:endParaRPr lang="en-US" sz="1600" b="1" dirty="0">
              <a:latin typeface="+mn-lt"/>
              <a:cs typeface="Arial" panose="020B0604020202020204" pitchFamily="34" charset="0"/>
            </a:endParaRPr>
          </a:p>
          <a:p>
            <a:pPr marL="285750" indent="-285750"/>
            <a:r>
              <a:rPr lang="en-US" sz="1600" dirty="0">
                <a:latin typeface="+mn-lt"/>
                <a:cs typeface="Arial" panose="020B0604020202020204" pitchFamily="34" charset="0"/>
              </a:rPr>
              <a:t>Insulin</a:t>
            </a:r>
          </a:p>
          <a:p>
            <a:pPr marL="285750" indent="-285750"/>
            <a:r>
              <a:rPr lang="en-US" sz="1600" b="1" dirty="0">
                <a:latin typeface="+mn-lt"/>
                <a:cs typeface="Arial" panose="020B0604020202020204" pitchFamily="34" charset="0"/>
              </a:rPr>
              <a:t>Methadone </a:t>
            </a:r>
            <a:r>
              <a:rPr lang="en-GB" sz="1600" dirty="0">
                <a:latin typeface="+mn-lt"/>
                <a:cs typeface="Arial" charset="0"/>
              </a:rPr>
              <a:t>(Methadose, Dolophine)</a:t>
            </a:r>
            <a:endParaRPr lang="en-US" sz="1600" dirty="0">
              <a:latin typeface="+mn-lt"/>
              <a:cs typeface="Arial" panose="020B0604020202020204" pitchFamily="34" charset="0"/>
            </a:endParaRPr>
          </a:p>
          <a:p>
            <a:pPr marL="285750" indent="-285750">
              <a:lnSpc>
                <a:spcPts val="2870"/>
              </a:lnSpc>
            </a:pPr>
            <a:r>
              <a:rPr lang="en-US" sz="1600" b="1" dirty="0">
                <a:latin typeface="+mn-lt"/>
                <a:cs typeface="Arial" panose="020B0604020202020204" pitchFamily="34" charset="0"/>
              </a:rPr>
              <a:t>Riociguat (Adempas)</a:t>
            </a:r>
          </a:p>
          <a:p>
            <a:pPr marL="285750" indent="-285750">
              <a:lnSpc>
                <a:spcPts val="2870"/>
              </a:lnSpc>
            </a:pPr>
            <a:r>
              <a:rPr lang="en-US" sz="1600" b="1" dirty="0">
                <a:latin typeface="+mn-lt"/>
                <a:cs typeface="Arial" panose="020B0604020202020204" pitchFamily="34" charset="0"/>
              </a:rPr>
              <a:t>Warfarin </a:t>
            </a:r>
            <a:r>
              <a:rPr lang="en-US" sz="1600" dirty="0">
                <a:latin typeface="+mn-lt"/>
                <a:cs typeface="Arial" panose="020B0604020202020204" pitchFamily="34" charset="0"/>
              </a:rPr>
              <a:t>(Coumadin)</a:t>
            </a:r>
          </a:p>
          <a:p>
            <a:pPr marL="285750" indent="-285750">
              <a:lnSpc>
                <a:spcPts val="2870"/>
              </a:lnSpc>
            </a:pPr>
            <a:r>
              <a:rPr lang="en-US" sz="1600" b="1" dirty="0">
                <a:latin typeface="+mn-lt"/>
                <a:cs typeface="Arial" panose="020B0604020202020204" pitchFamily="34" charset="0"/>
              </a:rPr>
              <a:t>Caffeine</a:t>
            </a:r>
            <a:endParaRPr lang="en-US" sz="1600" dirty="0">
              <a:latin typeface="+mn-lt"/>
              <a:cs typeface="Arial" panose="020B0604020202020204" pitchFamily="34" charset="0"/>
            </a:endParaRPr>
          </a:p>
          <a:p>
            <a:pPr marL="285750" indent="-285750">
              <a:lnSpc>
                <a:spcPts val="2870"/>
              </a:lnSpc>
            </a:pPr>
            <a:endParaRPr lang="en-US" dirty="0">
              <a:latin typeface="+mn-lt"/>
            </a:endParaRPr>
          </a:p>
        </p:txBody>
      </p:sp>
      <p:sp>
        <p:nvSpPr>
          <p:cNvPr id="3" name="Footer Placeholder 3">
            <a:extLst>
              <a:ext uri="{FF2B5EF4-FFF2-40B4-BE49-F238E27FC236}">
                <a16:creationId xmlns:a16="http://schemas.microsoft.com/office/drawing/2014/main" id="{DA8D18DE-B387-2FE1-E84A-A160BFFD3C9E}"/>
              </a:ext>
            </a:extLst>
          </p:cNvPr>
          <p:cNvSpPr>
            <a:spLocks noGrp="1"/>
          </p:cNvSpPr>
          <p:nvPr>
            <p:ph type="ftr" sz="quarter" idx="3"/>
          </p:nvPr>
        </p:nvSpPr>
        <p:spPr>
          <a:xfrm>
            <a:off x="518007" y="6333440"/>
            <a:ext cx="4292373" cy="365125"/>
          </a:xfrm>
        </p:spPr>
        <p:txBody>
          <a:bodyPr anchor="ctr">
            <a:normAutofit/>
          </a:bodyPr>
          <a:lstStyle/>
          <a:p>
            <a:pPr>
              <a:spcAft>
                <a:spcPts val="600"/>
              </a:spcAft>
              <a:defRPr/>
            </a:pPr>
            <a:r>
              <a:rPr lang="en-US"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1092007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671B79-B7E0-013B-CA2A-33ADC729574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D60D6E4-2F98-2760-FF47-323C1E13FE86}"/>
              </a:ext>
            </a:extLst>
          </p:cNvPr>
          <p:cNvSpPr>
            <a:spLocks noGrp="1"/>
          </p:cNvSpPr>
          <p:nvPr>
            <p:ph type="title"/>
          </p:nvPr>
        </p:nvSpPr>
        <p:spPr/>
        <p:txBody>
          <a:bodyPr/>
          <a:lstStyle/>
          <a:p>
            <a:r>
              <a:rPr lang="en-US" dirty="0"/>
              <a:t>Clinical effects of smoking and stopping  </a:t>
            </a:r>
            <a:br>
              <a:rPr lang="en-US" dirty="0"/>
            </a:br>
            <a:r>
              <a:rPr lang="en-US" dirty="0"/>
              <a:t>on metabolism of these drugs</a:t>
            </a:r>
          </a:p>
        </p:txBody>
      </p:sp>
      <p:sp>
        <p:nvSpPr>
          <p:cNvPr id="6" name="increaded met text">
            <a:extLst>
              <a:ext uri="{FF2B5EF4-FFF2-40B4-BE49-F238E27FC236}">
                <a16:creationId xmlns:a16="http://schemas.microsoft.com/office/drawing/2014/main" id="{73285736-9C09-4BA6-5784-E8D2B8C2147E}"/>
              </a:ext>
            </a:extLst>
          </p:cNvPr>
          <p:cNvSpPr txBox="1"/>
          <p:nvPr/>
        </p:nvSpPr>
        <p:spPr>
          <a:xfrm>
            <a:off x="4298690" y="1640512"/>
            <a:ext cx="1495255" cy="1430173"/>
          </a:xfrm>
          <a:prstGeom prst="rect">
            <a:avLst/>
          </a:prstGeom>
          <a:noFill/>
        </p:spPr>
        <p:txBody>
          <a:bodyPr wrap="square" rtlCol="0">
            <a:noAutofit/>
          </a:bodyPr>
          <a:lstStyle/>
          <a:p>
            <a:pPr>
              <a:lnSpc>
                <a:spcPts val="1800"/>
              </a:lnSpc>
            </a:pPr>
            <a:r>
              <a:rPr lang="en-US" sz="1300" b="1" dirty="0">
                <a:latin typeface="Arial" panose="020B0604020202020204" pitchFamily="34" charset="0"/>
                <a:cs typeface="Arial" panose="020B0604020202020204" pitchFamily="34" charset="0"/>
              </a:rPr>
              <a:t>Increased </a:t>
            </a:r>
            <a:br>
              <a:rPr lang="en-US" sz="1300" b="1" dirty="0">
                <a:latin typeface="Arial" panose="020B0604020202020204" pitchFamily="34" charset="0"/>
                <a:cs typeface="Arial" panose="020B0604020202020204" pitchFamily="34" charset="0"/>
              </a:rPr>
            </a:br>
            <a:r>
              <a:rPr lang="en-US" sz="1300" b="1" dirty="0">
                <a:latin typeface="Arial" panose="020B0604020202020204" pitchFamily="34" charset="0"/>
                <a:cs typeface="Arial" panose="020B0604020202020204" pitchFamily="34" charset="0"/>
              </a:rPr>
              <a:t>metabolism </a:t>
            </a:r>
          </a:p>
          <a:p>
            <a:pPr>
              <a:lnSpc>
                <a:spcPts val="1800"/>
              </a:lnSpc>
            </a:pPr>
            <a:r>
              <a:rPr lang="en-US" sz="1200" dirty="0">
                <a:latin typeface="Arial" panose="020B0604020202020204" pitchFamily="34" charset="0"/>
                <a:cs typeface="Arial" panose="020B0604020202020204" pitchFamily="34" charset="0"/>
              </a:rPr>
              <a:t>(drug cleared </a:t>
            </a:r>
            <a:br>
              <a:rPr lang="en-US" sz="1200" dirty="0">
                <a:latin typeface="Arial" panose="020B0604020202020204" pitchFamily="34" charset="0"/>
                <a:cs typeface="Arial" panose="020B0604020202020204" pitchFamily="34" charset="0"/>
              </a:rPr>
            </a:br>
            <a:r>
              <a:rPr lang="en-US" sz="1200" dirty="0">
                <a:latin typeface="Arial" panose="020B0604020202020204" pitchFamily="34" charset="0"/>
                <a:cs typeface="Arial" panose="020B0604020202020204" pitchFamily="34" charset="0"/>
              </a:rPr>
              <a:t>from body)</a:t>
            </a:r>
          </a:p>
          <a:p>
            <a:pPr>
              <a:lnSpc>
                <a:spcPts val="1800"/>
              </a:lnSpc>
            </a:pPr>
            <a:r>
              <a:rPr lang="en-US" sz="1200" dirty="0">
                <a:latin typeface="Arial" panose="020B0604020202020204" pitchFamily="34" charset="0"/>
                <a:cs typeface="Arial" panose="020B0604020202020204" pitchFamily="34" charset="0"/>
              </a:rPr>
              <a:t>may make the </a:t>
            </a:r>
            <a:br>
              <a:rPr lang="en-US" sz="1200" dirty="0">
                <a:latin typeface="Arial" panose="020B0604020202020204" pitchFamily="34" charset="0"/>
                <a:cs typeface="Arial" panose="020B0604020202020204" pitchFamily="34" charset="0"/>
              </a:rPr>
            </a:br>
            <a:r>
              <a:rPr lang="en-US" sz="1200" dirty="0">
                <a:latin typeface="Arial" panose="020B0604020202020204" pitchFamily="34" charset="0"/>
                <a:cs typeface="Arial" panose="020B0604020202020204" pitchFamily="34" charset="0"/>
              </a:rPr>
              <a:t>drug ineffective</a:t>
            </a:r>
          </a:p>
          <a:p>
            <a:pPr>
              <a:lnSpc>
                <a:spcPts val="1800"/>
              </a:lnSpc>
            </a:pPr>
            <a:endParaRPr lang="en-US" sz="1300" b="1" dirty="0">
              <a:latin typeface="Arial" panose="020B0604020202020204" pitchFamily="34" charset="0"/>
              <a:cs typeface="Arial" panose="020B0604020202020204" pitchFamily="34" charset="0"/>
            </a:endParaRPr>
          </a:p>
        </p:txBody>
      </p:sp>
      <p:grpSp>
        <p:nvGrpSpPr>
          <p:cNvPr id="266" name="increase med">
            <a:extLst>
              <a:ext uri="{FF2B5EF4-FFF2-40B4-BE49-F238E27FC236}">
                <a16:creationId xmlns:a16="http://schemas.microsoft.com/office/drawing/2014/main" id="{09473B1B-4203-8E25-139E-12AA474C72FB}"/>
              </a:ext>
            </a:extLst>
          </p:cNvPr>
          <p:cNvGrpSpPr/>
          <p:nvPr/>
        </p:nvGrpSpPr>
        <p:grpSpPr>
          <a:xfrm>
            <a:off x="6860021" y="1788663"/>
            <a:ext cx="932965" cy="660069"/>
            <a:chOff x="6860021" y="1873328"/>
            <a:chExt cx="932965" cy="660069"/>
          </a:xfrm>
        </p:grpSpPr>
        <p:grpSp>
          <p:nvGrpSpPr>
            <p:cNvPr id="4" name="Graphic 6" descr="Medicine with solid fill">
              <a:extLst>
                <a:ext uri="{FF2B5EF4-FFF2-40B4-BE49-F238E27FC236}">
                  <a16:creationId xmlns:a16="http://schemas.microsoft.com/office/drawing/2014/main" id="{BE2EB467-C183-E2D7-E93C-F29522B8B23A}"/>
                </a:ext>
              </a:extLst>
            </p:cNvPr>
            <p:cNvGrpSpPr/>
            <p:nvPr/>
          </p:nvGrpSpPr>
          <p:grpSpPr>
            <a:xfrm>
              <a:off x="6860021" y="1873328"/>
              <a:ext cx="462048" cy="660069"/>
              <a:chOff x="6924115" y="2363858"/>
              <a:chExt cx="677817" cy="968310"/>
            </a:xfrm>
            <a:solidFill>
              <a:schemeClr val="tx1">
                <a:alpha val="70246"/>
              </a:schemeClr>
            </a:solidFill>
          </p:grpSpPr>
          <p:sp>
            <p:nvSpPr>
              <p:cNvPr id="9" name="Freeform 8">
                <a:extLst>
                  <a:ext uri="{FF2B5EF4-FFF2-40B4-BE49-F238E27FC236}">
                    <a16:creationId xmlns:a16="http://schemas.microsoft.com/office/drawing/2014/main" id="{EE7E40F0-685B-1D98-0069-24975DEAA633}"/>
                  </a:ext>
                </a:extLst>
              </p:cNvPr>
              <p:cNvSpPr/>
              <p:nvPr/>
            </p:nvSpPr>
            <p:spPr>
              <a:xfrm>
                <a:off x="6924115" y="2363858"/>
                <a:ext cx="532570" cy="871479"/>
              </a:xfrm>
              <a:custGeom>
                <a:avLst/>
                <a:gdLst>
                  <a:gd name="connsiteX0" fmla="*/ 532571 w 532570"/>
                  <a:gd name="connsiteY0" fmla="*/ 726233 h 871479"/>
                  <a:gd name="connsiteX1" fmla="*/ 532571 w 532570"/>
                  <a:gd name="connsiteY1" fmla="*/ 629402 h 871479"/>
                  <a:gd name="connsiteX2" fmla="*/ 121039 w 532570"/>
                  <a:gd name="connsiteY2" fmla="*/ 629402 h 871479"/>
                  <a:gd name="connsiteX3" fmla="*/ 96831 w 532570"/>
                  <a:gd name="connsiteY3" fmla="*/ 605194 h 871479"/>
                  <a:gd name="connsiteX4" fmla="*/ 96831 w 532570"/>
                  <a:gd name="connsiteY4" fmla="*/ 363117 h 871479"/>
                  <a:gd name="connsiteX5" fmla="*/ 121039 w 532570"/>
                  <a:gd name="connsiteY5" fmla="*/ 338909 h 871479"/>
                  <a:gd name="connsiteX6" fmla="*/ 532571 w 532570"/>
                  <a:gd name="connsiteY6" fmla="*/ 338909 h 871479"/>
                  <a:gd name="connsiteX7" fmla="*/ 532571 w 532570"/>
                  <a:gd name="connsiteY7" fmla="*/ 242078 h 871479"/>
                  <a:gd name="connsiteX8" fmla="*/ 484155 w 532570"/>
                  <a:gd name="connsiteY8" fmla="*/ 193662 h 871479"/>
                  <a:gd name="connsiteX9" fmla="*/ 441792 w 532570"/>
                  <a:gd name="connsiteY9" fmla="*/ 193662 h 871479"/>
                  <a:gd name="connsiteX10" fmla="*/ 435740 w 532570"/>
                  <a:gd name="connsiteY10" fmla="*/ 187610 h 871479"/>
                  <a:gd name="connsiteX11" fmla="*/ 435740 w 532570"/>
                  <a:gd name="connsiteY11" fmla="*/ 151299 h 871479"/>
                  <a:gd name="connsiteX12" fmla="*/ 441792 w 532570"/>
                  <a:gd name="connsiteY12" fmla="*/ 145247 h 871479"/>
                  <a:gd name="connsiteX13" fmla="*/ 472052 w 532570"/>
                  <a:gd name="connsiteY13" fmla="*/ 145247 h 871479"/>
                  <a:gd name="connsiteX14" fmla="*/ 484155 w 532570"/>
                  <a:gd name="connsiteY14" fmla="*/ 133143 h 871479"/>
                  <a:gd name="connsiteX15" fmla="*/ 484155 w 532570"/>
                  <a:gd name="connsiteY15" fmla="*/ 48416 h 871479"/>
                  <a:gd name="connsiteX16" fmla="*/ 435740 w 532570"/>
                  <a:gd name="connsiteY16" fmla="*/ 0 h 871479"/>
                  <a:gd name="connsiteX17" fmla="*/ 96831 w 532570"/>
                  <a:gd name="connsiteY17" fmla="*/ 0 h 871479"/>
                  <a:gd name="connsiteX18" fmla="*/ 48416 w 532570"/>
                  <a:gd name="connsiteY18" fmla="*/ 48416 h 871479"/>
                  <a:gd name="connsiteX19" fmla="*/ 48416 w 532570"/>
                  <a:gd name="connsiteY19" fmla="*/ 133143 h 871479"/>
                  <a:gd name="connsiteX20" fmla="*/ 60519 w 532570"/>
                  <a:gd name="connsiteY20" fmla="*/ 145247 h 871479"/>
                  <a:gd name="connsiteX21" fmla="*/ 90779 w 532570"/>
                  <a:gd name="connsiteY21" fmla="*/ 145247 h 871479"/>
                  <a:gd name="connsiteX22" fmla="*/ 96831 w 532570"/>
                  <a:gd name="connsiteY22" fmla="*/ 151299 h 871479"/>
                  <a:gd name="connsiteX23" fmla="*/ 96831 w 532570"/>
                  <a:gd name="connsiteY23" fmla="*/ 187610 h 871479"/>
                  <a:gd name="connsiteX24" fmla="*/ 90779 w 532570"/>
                  <a:gd name="connsiteY24" fmla="*/ 193662 h 871479"/>
                  <a:gd name="connsiteX25" fmla="*/ 48416 w 532570"/>
                  <a:gd name="connsiteY25" fmla="*/ 193662 h 871479"/>
                  <a:gd name="connsiteX26" fmla="*/ 0 w 532570"/>
                  <a:gd name="connsiteY26" fmla="*/ 242078 h 871479"/>
                  <a:gd name="connsiteX27" fmla="*/ 0 w 532570"/>
                  <a:gd name="connsiteY27" fmla="*/ 823064 h 871479"/>
                  <a:gd name="connsiteX28" fmla="*/ 48416 w 532570"/>
                  <a:gd name="connsiteY28" fmla="*/ 871480 h 871479"/>
                  <a:gd name="connsiteX29" fmla="*/ 217870 w 532570"/>
                  <a:gd name="connsiteY29" fmla="*/ 871480 h 871479"/>
                  <a:gd name="connsiteX30" fmla="*/ 363117 w 532570"/>
                  <a:gd name="connsiteY30" fmla="*/ 726233 h 871479"/>
                  <a:gd name="connsiteX31" fmla="*/ 532571 w 532570"/>
                  <a:gd name="connsiteY31" fmla="*/ 726233 h 871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32570" h="871479">
                    <a:moveTo>
                      <a:pt x="532571" y="726233"/>
                    </a:moveTo>
                    <a:lnTo>
                      <a:pt x="532571" y="629402"/>
                    </a:lnTo>
                    <a:lnTo>
                      <a:pt x="121039" y="629402"/>
                    </a:lnTo>
                    <a:cubicBezTo>
                      <a:pt x="107725" y="629402"/>
                      <a:pt x="96831" y="618509"/>
                      <a:pt x="96831" y="605194"/>
                    </a:cubicBezTo>
                    <a:lnTo>
                      <a:pt x="96831" y="363117"/>
                    </a:lnTo>
                    <a:cubicBezTo>
                      <a:pt x="96831" y="349802"/>
                      <a:pt x="107725" y="338909"/>
                      <a:pt x="121039" y="338909"/>
                    </a:cubicBezTo>
                    <a:lnTo>
                      <a:pt x="532571" y="338909"/>
                    </a:lnTo>
                    <a:lnTo>
                      <a:pt x="532571" y="242078"/>
                    </a:lnTo>
                    <a:cubicBezTo>
                      <a:pt x="532571" y="215449"/>
                      <a:pt x="510784" y="193662"/>
                      <a:pt x="484155" y="193662"/>
                    </a:cubicBezTo>
                    <a:lnTo>
                      <a:pt x="441792" y="193662"/>
                    </a:lnTo>
                    <a:cubicBezTo>
                      <a:pt x="438161" y="193662"/>
                      <a:pt x="435740" y="191241"/>
                      <a:pt x="435740" y="187610"/>
                    </a:cubicBezTo>
                    <a:lnTo>
                      <a:pt x="435740" y="151299"/>
                    </a:lnTo>
                    <a:cubicBezTo>
                      <a:pt x="435740" y="147667"/>
                      <a:pt x="438161" y="145247"/>
                      <a:pt x="441792" y="145247"/>
                    </a:cubicBezTo>
                    <a:lnTo>
                      <a:pt x="472052" y="145247"/>
                    </a:lnTo>
                    <a:cubicBezTo>
                      <a:pt x="479314" y="145247"/>
                      <a:pt x="484155" y="140405"/>
                      <a:pt x="484155" y="133143"/>
                    </a:cubicBezTo>
                    <a:lnTo>
                      <a:pt x="484155" y="48416"/>
                    </a:lnTo>
                    <a:cubicBezTo>
                      <a:pt x="484155" y="21787"/>
                      <a:pt x="462368" y="0"/>
                      <a:pt x="435740" y="0"/>
                    </a:cubicBezTo>
                    <a:lnTo>
                      <a:pt x="96831" y="0"/>
                    </a:lnTo>
                    <a:cubicBezTo>
                      <a:pt x="70203" y="0"/>
                      <a:pt x="48416" y="21787"/>
                      <a:pt x="48416" y="48416"/>
                    </a:cubicBezTo>
                    <a:lnTo>
                      <a:pt x="48416" y="133143"/>
                    </a:lnTo>
                    <a:cubicBezTo>
                      <a:pt x="48416" y="140405"/>
                      <a:pt x="53257" y="145247"/>
                      <a:pt x="60519" y="145247"/>
                    </a:cubicBezTo>
                    <a:lnTo>
                      <a:pt x="90779" y="145247"/>
                    </a:lnTo>
                    <a:cubicBezTo>
                      <a:pt x="94410" y="145247"/>
                      <a:pt x="96831" y="147667"/>
                      <a:pt x="96831" y="151299"/>
                    </a:cubicBezTo>
                    <a:lnTo>
                      <a:pt x="96831" y="187610"/>
                    </a:lnTo>
                    <a:cubicBezTo>
                      <a:pt x="96831" y="191241"/>
                      <a:pt x="94410" y="193662"/>
                      <a:pt x="90779" y="193662"/>
                    </a:cubicBezTo>
                    <a:lnTo>
                      <a:pt x="48416" y="193662"/>
                    </a:lnTo>
                    <a:cubicBezTo>
                      <a:pt x="21787" y="193662"/>
                      <a:pt x="0" y="215449"/>
                      <a:pt x="0" y="242078"/>
                    </a:cubicBezTo>
                    <a:lnTo>
                      <a:pt x="0" y="823064"/>
                    </a:lnTo>
                    <a:cubicBezTo>
                      <a:pt x="0" y="849693"/>
                      <a:pt x="21787" y="871480"/>
                      <a:pt x="48416" y="871480"/>
                    </a:cubicBezTo>
                    <a:lnTo>
                      <a:pt x="217870" y="871480"/>
                    </a:lnTo>
                    <a:cubicBezTo>
                      <a:pt x="217870" y="791594"/>
                      <a:pt x="283231" y="726233"/>
                      <a:pt x="363117" y="726233"/>
                    </a:cubicBezTo>
                    <a:lnTo>
                      <a:pt x="532571" y="726233"/>
                    </a:lnTo>
                    <a:close/>
                  </a:path>
                </a:pathLst>
              </a:custGeom>
              <a:grpFill/>
              <a:ln w="12005" cap="flat">
                <a:noFill/>
                <a:prstDash val="solid"/>
                <a:miter/>
              </a:ln>
            </p:spPr>
            <p:txBody>
              <a:bodyPr rtlCol="0" anchor="ctr"/>
              <a:lstStyle/>
              <a:p>
                <a:endParaRPr lang="en-US" dirty="0"/>
              </a:p>
            </p:txBody>
          </p:sp>
          <p:sp>
            <p:nvSpPr>
              <p:cNvPr id="10" name="Freeform 9">
                <a:extLst>
                  <a:ext uri="{FF2B5EF4-FFF2-40B4-BE49-F238E27FC236}">
                    <a16:creationId xmlns:a16="http://schemas.microsoft.com/office/drawing/2014/main" id="{015EAF7D-2D68-4A50-05B0-D86C51A65E58}"/>
                  </a:ext>
                </a:extLst>
              </p:cNvPr>
              <p:cNvSpPr/>
              <p:nvPr/>
            </p:nvSpPr>
            <p:spPr>
              <a:xfrm>
                <a:off x="7069362" y="2751182"/>
                <a:ext cx="387324" cy="193662"/>
              </a:xfrm>
              <a:custGeom>
                <a:avLst/>
                <a:gdLst>
                  <a:gd name="connsiteX0" fmla="*/ 0 w 387324"/>
                  <a:gd name="connsiteY0" fmla="*/ 12104 h 193662"/>
                  <a:gd name="connsiteX1" fmla="*/ 0 w 387324"/>
                  <a:gd name="connsiteY1" fmla="*/ 181558 h 193662"/>
                  <a:gd name="connsiteX2" fmla="*/ 12104 w 387324"/>
                  <a:gd name="connsiteY2" fmla="*/ 193662 h 193662"/>
                  <a:gd name="connsiteX3" fmla="*/ 387324 w 387324"/>
                  <a:gd name="connsiteY3" fmla="*/ 193662 h 193662"/>
                  <a:gd name="connsiteX4" fmla="*/ 387324 w 387324"/>
                  <a:gd name="connsiteY4" fmla="*/ 0 h 193662"/>
                  <a:gd name="connsiteX5" fmla="*/ 12104 w 387324"/>
                  <a:gd name="connsiteY5" fmla="*/ 0 h 193662"/>
                  <a:gd name="connsiteX6" fmla="*/ 0 w 387324"/>
                  <a:gd name="connsiteY6" fmla="*/ 12104 h 193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7324" h="193662">
                    <a:moveTo>
                      <a:pt x="0" y="12104"/>
                    </a:moveTo>
                    <a:lnTo>
                      <a:pt x="0" y="181558"/>
                    </a:lnTo>
                    <a:cubicBezTo>
                      <a:pt x="0" y="188821"/>
                      <a:pt x="4842" y="193662"/>
                      <a:pt x="12104" y="193662"/>
                    </a:cubicBezTo>
                    <a:lnTo>
                      <a:pt x="387324" y="193662"/>
                    </a:lnTo>
                    <a:lnTo>
                      <a:pt x="387324" y="0"/>
                    </a:lnTo>
                    <a:lnTo>
                      <a:pt x="12104" y="0"/>
                    </a:lnTo>
                    <a:cubicBezTo>
                      <a:pt x="4842" y="0"/>
                      <a:pt x="0" y="4842"/>
                      <a:pt x="0" y="12104"/>
                    </a:cubicBezTo>
                    <a:close/>
                  </a:path>
                </a:pathLst>
              </a:custGeom>
              <a:grpFill/>
              <a:ln w="12005" cap="flat">
                <a:noFill/>
                <a:prstDash val="solid"/>
                <a:miter/>
              </a:ln>
            </p:spPr>
            <p:txBody>
              <a:bodyPr rtlCol="0" anchor="ctr"/>
              <a:lstStyle/>
              <a:p>
                <a:endParaRPr lang="en-US" dirty="0"/>
              </a:p>
            </p:txBody>
          </p:sp>
          <p:sp>
            <p:nvSpPr>
              <p:cNvPr id="11" name="Freeform 10">
                <a:extLst>
                  <a:ext uri="{FF2B5EF4-FFF2-40B4-BE49-F238E27FC236}">
                    <a16:creationId xmlns:a16="http://schemas.microsoft.com/office/drawing/2014/main" id="{E3BEDDE6-C01D-E805-13B3-6F74C99B6E97}"/>
                  </a:ext>
                </a:extLst>
              </p:cNvPr>
              <p:cNvSpPr/>
              <p:nvPr/>
            </p:nvSpPr>
            <p:spPr>
              <a:xfrm>
                <a:off x="7190401" y="3138506"/>
                <a:ext cx="411532" cy="193662"/>
              </a:xfrm>
              <a:custGeom>
                <a:avLst/>
                <a:gdLst>
                  <a:gd name="connsiteX0" fmla="*/ 205766 w 411532"/>
                  <a:gd name="connsiteY0" fmla="*/ 145247 h 193662"/>
                  <a:gd name="connsiteX1" fmla="*/ 96831 w 411532"/>
                  <a:gd name="connsiteY1" fmla="*/ 145247 h 193662"/>
                  <a:gd name="connsiteX2" fmla="*/ 48416 w 411532"/>
                  <a:gd name="connsiteY2" fmla="*/ 96831 h 193662"/>
                  <a:gd name="connsiteX3" fmla="*/ 96831 w 411532"/>
                  <a:gd name="connsiteY3" fmla="*/ 48416 h 193662"/>
                  <a:gd name="connsiteX4" fmla="*/ 205766 w 411532"/>
                  <a:gd name="connsiteY4" fmla="*/ 48416 h 193662"/>
                  <a:gd name="connsiteX5" fmla="*/ 205766 w 411532"/>
                  <a:gd name="connsiteY5" fmla="*/ 145247 h 193662"/>
                  <a:gd name="connsiteX6" fmla="*/ 314701 w 411532"/>
                  <a:gd name="connsiteY6" fmla="*/ 0 h 193662"/>
                  <a:gd name="connsiteX7" fmla="*/ 96831 w 411532"/>
                  <a:gd name="connsiteY7" fmla="*/ 0 h 193662"/>
                  <a:gd name="connsiteX8" fmla="*/ 0 w 411532"/>
                  <a:gd name="connsiteY8" fmla="*/ 96831 h 193662"/>
                  <a:gd name="connsiteX9" fmla="*/ 96831 w 411532"/>
                  <a:gd name="connsiteY9" fmla="*/ 193662 h 193662"/>
                  <a:gd name="connsiteX10" fmla="*/ 314701 w 411532"/>
                  <a:gd name="connsiteY10" fmla="*/ 193662 h 193662"/>
                  <a:gd name="connsiteX11" fmla="*/ 411532 w 411532"/>
                  <a:gd name="connsiteY11" fmla="*/ 96831 h 193662"/>
                  <a:gd name="connsiteX12" fmla="*/ 314701 w 411532"/>
                  <a:gd name="connsiteY12" fmla="*/ 0 h 193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11532" h="193662">
                    <a:moveTo>
                      <a:pt x="205766" y="145247"/>
                    </a:moveTo>
                    <a:lnTo>
                      <a:pt x="96831" y="145247"/>
                    </a:lnTo>
                    <a:cubicBezTo>
                      <a:pt x="70203" y="145247"/>
                      <a:pt x="48416" y="123460"/>
                      <a:pt x="48416" y="96831"/>
                    </a:cubicBezTo>
                    <a:cubicBezTo>
                      <a:pt x="48416" y="70203"/>
                      <a:pt x="70203" y="48416"/>
                      <a:pt x="96831" y="48416"/>
                    </a:cubicBezTo>
                    <a:lnTo>
                      <a:pt x="205766" y="48416"/>
                    </a:lnTo>
                    <a:lnTo>
                      <a:pt x="205766" y="145247"/>
                    </a:lnTo>
                    <a:close/>
                    <a:moveTo>
                      <a:pt x="314701" y="0"/>
                    </a:moveTo>
                    <a:lnTo>
                      <a:pt x="96831" y="0"/>
                    </a:lnTo>
                    <a:cubicBezTo>
                      <a:pt x="43574" y="0"/>
                      <a:pt x="0" y="43574"/>
                      <a:pt x="0" y="96831"/>
                    </a:cubicBezTo>
                    <a:cubicBezTo>
                      <a:pt x="0" y="150088"/>
                      <a:pt x="43574" y="193662"/>
                      <a:pt x="96831" y="193662"/>
                    </a:cubicBezTo>
                    <a:lnTo>
                      <a:pt x="314701" y="193662"/>
                    </a:lnTo>
                    <a:cubicBezTo>
                      <a:pt x="367958" y="193662"/>
                      <a:pt x="411532" y="150088"/>
                      <a:pt x="411532" y="96831"/>
                    </a:cubicBezTo>
                    <a:cubicBezTo>
                      <a:pt x="411532" y="43574"/>
                      <a:pt x="367958" y="0"/>
                      <a:pt x="314701" y="0"/>
                    </a:cubicBezTo>
                    <a:close/>
                  </a:path>
                </a:pathLst>
              </a:custGeom>
              <a:grpFill/>
              <a:ln w="12005" cap="flat">
                <a:noFill/>
                <a:prstDash val="solid"/>
                <a:miter/>
              </a:ln>
            </p:spPr>
            <p:txBody>
              <a:bodyPr rtlCol="0" anchor="ctr"/>
              <a:lstStyle/>
              <a:p>
                <a:endParaRPr lang="en-US" dirty="0"/>
              </a:p>
            </p:txBody>
          </p:sp>
        </p:grpSp>
        <p:sp>
          <p:nvSpPr>
            <p:cNvPr id="13" name="arrow 1">
              <a:extLst>
                <a:ext uri="{FF2B5EF4-FFF2-40B4-BE49-F238E27FC236}">
                  <a16:creationId xmlns:a16="http://schemas.microsoft.com/office/drawing/2014/main" id="{C6AAF268-56A8-768C-6867-F9AE9E38703C}"/>
                </a:ext>
              </a:extLst>
            </p:cNvPr>
            <p:cNvSpPr/>
            <p:nvPr/>
          </p:nvSpPr>
          <p:spPr>
            <a:xfrm rot="16200000">
              <a:off x="7356305" y="2041050"/>
              <a:ext cx="508238" cy="365125"/>
            </a:xfrm>
            <a:custGeom>
              <a:avLst/>
              <a:gdLst>
                <a:gd name="connsiteX0" fmla="*/ 0 w 207506"/>
                <a:gd name="connsiteY0" fmla="*/ 48549 h 242743"/>
                <a:gd name="connsiteX1" fmla="*/ 103753 w 207506"/>
                <a:gd name="connsiteY1" fmla="*/ 48549 h 242743"/>
                <a:gd name="connsiteX2" fmla="*/ 103753 w 207506"/>
                <a:gd name="connsiteY2" fmla="*/ 0 h 242743"/>
                <a:gd name="connsiteX3" fmla="*/ 207506 w 207506"/>
                <a:gd name="connsiteY3" fmla="*/ 121372 h 242743"/>
                <a:gd name="connsiteX4" fmla="*/ 103753 w 207506"/>
                <a:gd name="connsiteY4" fmla="*/ 242743 h 242743"/>
                <a:gd name="connsiteX5" fmla="*/ 103753 w 207506"/>
                <a:gd name="connsiteY5" fmla="*/ 194194 h 242743"/>
                <a:gd name="connsiteX6" fmla="*/ 0 w 207506"/>
                <a:gd name="connsiteY6" fmla="*/ 194194 h 242743"/>
                <a:gd name="connsiteX7" fmla="*/ 0 w 207506"/>
                <a:gd name="connsiteY7" fmla="*/ 48549 h 242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7506" h="242743">
                  <a:moveTo>
                    <a:pt x="0" y="48549"/>
                  </a:moveTo>
                  <a:lnTo>
                    <a:pt x="103753" y="48549"/>
                  </a:lnTo>
                  <a:lnTo>
                    <a:pt x="103753" y="0"/>
                  </a:lnTo>
                  <a:lnTo>
                    <a:pt x="207506" y="121372"/>
                  </a:lnTo>
                  <a:lnTo>
                    <a:pt x="103753" y="242743"/>
                  </a:lnTo>
                  <a:lnTo>
                    <a:pt x="103753" y="194194"/>
                  </a:lnTo>
                  <a:lnTo>
                    <a:pt x="0" y="194194"/>
                  </a:lnTo>
                  <a:lnTo>
                    <a:pt x="0" y="48549"/>
                  </a:lnTo>
                  <a:close/>
                </a:path>
              </a:pathLst>
            </a:custGeom>
            <a:solidFill>
              <a:srgbClr val="FF0000"/>
            </a:solidFill>
            <a:effectLst/>
          </p:spPr>
          <p:style>
            <a:lnRef idx="0">
              <a:schemeClr val="accent3">
                <a:shade val="90000"/>
                <a:hueOff val="0"/>
                <a:satOff val="0"/>
                <a:lumOff val="0"/>
                <a:alphaOff val="0"/>
              </a:schemeClr>
            </a:lnRef>
            <a:fillRef idx="1">
              <a:scrgbClr r="0" g="0" b="0"/>
            </a:fillRef>
            <a:effectRef idx="1">
              <a:scrgbClr r="0" g="0" b="0"/>
            </a:effectRef>
            <a:fontRef idx="minor">
              <a:schemeClr val="lt1"/>
            </a:fontRef>
          </p:style>
          <p:txBody>
            <a:bodyPr spcFirstLastPara="0" vert="horz" wrap="square" lIns="0" tIns="48549" rIns="62252" bIns="48549" numCol="1" spcCol="1270" anchor="ctr" anchorCtr="0">
              <a:noAutofit/>
            </a:bodyPr>
            <a:lstStyle/>
            <a:p>
              <a:pPr marL="0" lvl="0" indent="0" algn="ctr" defTabSz="444500">
                <a:lnSpc>
                  <a:spcPct val="90000"/>
                </a:lnSpc>
                <a:spcBef>
                  <a:spcPct val="0"/>
                </a:spcBef>
                <a:spcAft>
                  <a:spcPct val="35000"/>
                </a:spcAft>
                <a:buNone/>
              </a:pPr>
              <a:endParaRPr lang="en-US" sz="1000" kern="1200" dirty="0"/>
            </a:p>
          </p:txBody>
        </p:sp>
      </p:grpSp>
      <p:sp>
        <p:nvSpPr>
          <p:cNvPr id="14" name="Rounded Rectangle 13">
            <a:extLst>
              <a:ext uri="{FF2B5EF4-FFF2-40B4-BE49-F238E27FC236}">
                <a16:creationId xmlns:a16="http://schemas.microsoft.com/office/drawing/2014/main" id="{A907FECE-DD63-8568-E5AD-A3DAA5BDEE96}"/>
              </a:ext>
            </a:extLst>
          </p:cNvPr>
          <p:cNvSpPr/>
          <p:nvPr/>
        </p:nvSpPr>
        <p:spPr bwMode="auto">
          <a:xfrm>
            <a:off x="684213" y="3247504"/>
            <a:ext cx="2266021" cy="660069"/>
          </a:xfrm>
          <a:prstGeom prst="roundRect">
            <a:avLst/>
          </a:prstGeom>
          <a:solidFill>
            <a:schemeClr val="accent5"/>
          </a:solidFill>
          <a:ln w="9525">
            <a:noFill/>
            <a:miter lim="800000"/>
            <a:headEnd/>
            <a:tailEnd/>
          </a:ln>
          <a:effectLst/>
        </p:spPr>
        <p:txBody>
          <a:bodyPr rot="0" vert="horz" wrap="square" lIns="0" tIns="0" rIns="0" bIns="36000" rtlCol="0" anchor="ctr" anchorCtr="0" upright="1">
            <a:noAutofit/>
          </a:bodyPr>
          <a:lstStyle/>
          <a:p>
            <a:pPr algn="ctr">
              <a:lnSpc>
                <a:spcPts val="1800"/>
              </a:lnSpc>
              <a:spcAft>
                <a:spcPts val="0"/>
              </a:spcAft>
            </a:pPr>
            <a:r>
              <a:rPr lang="en-US" sz="1400" b="1" dirty="0">
                <a:solidFill>
                  <a:schemeClr val="bg1"/>
                </a:solidFill>
                <a:effectLst/>
                <a:latin typeface="Arial" panose="020B0604020202020204" pitchFamily="34" charset="0"/>
                <a:ea typeface="Calibri"/>
                <a:cs typeface="Arial" panose="020B0604020202020204" pitchFamily="34" charset="0"/>
              </a:rPr>
              <a:t>Smoking status</a:t>
            </a:r>
          </a:p>
        </p:txBody>
      </p:sp>
      <p:sp>
        <p:nvSpPr>
          <p:cNvPr id="20" name="Rounded Rectangle 19">
            <a:extLst>
              <a:ext uri="{FF2B5EF4-FFF2-40B4-BE49-F238E27FC236}">
                <a16:creationId xmlns:a16="http://schemas.microsoft.com/office/drawing/2014/main" id="{49DDF0DC-C110-BE65-D62C-98BAFEDD2D4D}"/>
              </a:ext>
            </a:extLst>
          </p:cNvPr>
          <p:cNvSpPr/>
          <p:nvPr/>
        </p:nvSpPr>
        <p:spPr bwMode="auto">
          <a:xfrm>
            <a:off x="3438990" y="3247504"/>
            <a:ext cx="2266021" cy="660069"/>
          </a:xfrm>
          <a:prstGeom prst="roundRect">
            <a:avLst/>
          </a:prstGeom>
          <a:solidFill>
            <a:schemeClr val="accent5"/>
          </a:solidFill>
          <a:ln w="9525">
            <a:noFill/>
            <a:miter lim="800000"/>
            <a:headEnd/>
            <a:tailEnd/>
          </a:ln>
          <a:effectLst/>
        </p:spPr>
        <p:txBody>
          <a:bodyPr rot="0" vert="horz" wrap="square" lIns="0" tIns="0" rIns="0" bIns="36000" rtlCol="0" anchor="ctr" anchorCtr="0" upright="1">
            <a:noAutofit/>
          </a:bodyPr>
          <a:lstStyle/>
          <a:p>
            <a:pPr algn="ctr">
              <a:lnSpc>
                <a:spcPts val="1800"/>
              </a:lnSpc>
              <a:spcAft>
                <a:spcPts val="0"/>
              </a:spcAft>
            </a:pPr>
            <a:r>
              <a:rPr lang="en-US" sz="1400" b="1" dirty="0">
                <a:solidFill>
                  <a:schemeClr val="bg1"/>
                </a:solidFill>
                <a:effectLst/>
                <a:latin typeface="Arial" panose="020B0604020202020204" pitchFamily="34" charset="0"/>
                <a:ea typeface="Calibri"/>
                <a:cs typeface="Arial" panose="020B0604020202020204" pitchFamily="34" charset="0"/>
              </a:rPr>
              <a:t>What is the</a:t>
            </a:r>
            <a:br>
              <a:rPr lang="en-US" sz="1400" b="1" dirty="0">
                <a:solidFill>
                  <a:schemeClr val="bg1"/>
                </a:solidFill>
                <a:effectLst/>
                <a:latin typeface="Arial" panose="020B0604020202020204" pitchFamily="34" charset="0"/>
                <a:ea typeface="Calibri"/>
                <a:cs typeface="Arial" panose="020B0604020202020204" pitchFamily="34" charset="0"/>
              </a:rPr>
            </a:br>
            <a:r>
              <a:rPr lang="en-US" sz="1400" b="1" dirty="0">
                <a:solidFill>
                  <a:schemeClr val="bg1"/>
                </a:solidFill>
                <a:effectLst/>
                <a:latin typeface="Arial" panose="020B0604020202020204" pitchFamily="34" charset="0"/>
                <a:ea typeface="Calibri"/>
                <a:cs typeface="Arial" panose="020B0604020202020204" pitchFamily="34" charset="0"/>
              </a:rPr>
              <a:t> clinical effect?</a:t>
            </a:r>
          </a:p>
        </p:txBody>
      </p:sp>
      <p:sp>
        <p:nvSpPr>
          <p:cNvPr id="21" name="Rounded Rectangle 20">
            <a:extLst>
              <a:ext uri="{FF2B5EF4-FFF2-40B4-BE49-F238E27FC236}">
                <a16:creationId xmlns:a16="http://schemas.microsoft.com/office/drawing/2014/main" id="{94457E7D-8602-5F0A-2870-5219E6CA4044}"/>
              </a:ext>
            </a:extLst>
          </p:cNvPr>
          <p:cNvSpPr/>
          <p:nvPr/>
        </p:nvSpPr>
        <p:spPr bwMode="auto">
          <a:xfrm>
            <a:off x="6193493" y="3247504"/>
            <a:ext cx="2266021" cy="660069"/>
          </a:xfrm>
          <a:prstGeom prst="roundRect">
            <a:avLst/>
          </a:prstGeom>
          <a:solidFill>
            <a:schemeClr val="accent5"/>
          </a:solidFill>
          <a:ln w="9525">
            <a:noFill/>
            <a:miter lim="800000"/>
            <a:headEnd/>
            <a:tailEnd/>
          </a:ln>
          <a:effectLst/>
        </p:spPr>
        <p:txBody>
          <a:bodyPr rot="0" vert="horz" wrap="square" lIns="0" tIns="0" rIns="0" bIns="36000" rtlCol="0" anchor="ctr" anchorCtr="0" upright="1">
            <a:noAutofit/>
          </a:bodyPr>
          <a:lstStyle/>
          <a:p>
            <a:pPr algn="ctr">
              <a:lnSpc>
                <a:spcPts val="1800"/>
              </a:lnSpc>
              <a:spcAft>
                <a:spcPts val="0"/>
              </a:spcAft>
            </a:pPr>
            <a:r>
              <a:rPr lang="en-US" sz="1400" b="1" dirty="0">
                <a:solidFill>
                  <a:schemeClr val="bg1"/>
                </a:solidFill>
                <a:effectLst/>
                <a:latin typeface="Arial" panose="020B0604020202020204" pitchFamily="34" charset="0"/>
                <a:ea typeface="Calibri"/>
                <a:cs typeface="Arial" panose="020B0604020202020204" pitchFamily="34" charset="0"/>
              </a:rPr>
              <a:t>What do you need </a:t>
            </a:r>
          </a:p>
          <a:p>
            <a:pPr algn="ctr">
              <a:lnSpc>
                <a:spcPts val="1800"/>
              </a:lnSpc>
              <a:spcAft>
                <a:spcPts val="0"/>
              </a:spcAft>
            </a:pPr>
            <a:r>
              <a:rPr lang="en-US" sz="1400" b="1" dirty="0">
                <a:solidFill>
                  <a:schemeClr val="bg1"/>
                </a:solidFill>
                <a:effectLst/>
                <a:latin typeface="Arial" panose="020B0604020202020204" pitchFamily="34" charset="0"/>
                <a:ea typeface="Calibri"/>
                <a:cs typeface="Arial" panose="020B0604020202020204" pitchFamily="34" charset="0"/>
              </a:rPr>
              <a:t>to do with the dose?</a:t>
            </a:r>
          </a:p>
        </p:txBody>
      </p:sp>
      <p:sp>
        <p:nvSpPr>
          <p:cNvPr id="22" name="decreased met text">
            <a:extLst>
              <a:ext uri="{FF2B5EF4-FFF2-40B4-BE49-F238E27FC236}">
                <a16:creationId xmlns:a16="http://schemas.microsoft.com/office/drawing/2014/main" id="{468FAFCE-423C-8F63-1B45-DFAF26D851C1}"/>
              </a:ext>
            </a:extLst>
          </p:cNvPr>
          <p:cNvSpPr txBox="1"/>
          <p:nvPr/>
        </p:nvSpPr>
        <p:spPr>
          <a:xfrm>
            <a:off x="4298690" y="4069300"/>
            <a:ext cx="1482786" cy="1121006"/>
          </a:xfrm>
          <a:prstGeom prst="rect">
            <a:avLst/>
          </a:prstGeom>
          <a:noFill/>
        </p:spPr>
        <p:txBody>
          <a:bodyPr wrap="square" rtlCol="0">
            <a:noAutofit/>
          </a:bodyPr>
          <a:lstStyle/>
          <a:p>
            <a:pPr>
              <a:lnSpc>
                <a:spcPts val="1800"/>
              </a:lnSpc>
            </a:pPr>
            <a:r>
              <a:rPr lang="en-US" sz="1300" b="1" dirty="0">
                <a:latin typeface="Arial" panose="020B0604020202020204" pitchFamily="34" charset="0"/>
                <a:cs typeface="Arial" panose="020B0604020202020204" pitchFamily="34" charset="0"/>
              </a:rPr>
              <a:t>Decreased </a:t>
            </a:r>
            <a:br>
              <a:rPr lang="en-US" sz="1300" b="1" dirty="0">
                <a:latin typeface="Arial" panose="020B0604020202020204" pitchFamily="34" charset="0"/>
                <a:cs typeface="Arial" panose="020B0604020202020204" pitchFamily="34" charset="0"/>
              </a:rPr>
            </a:br>
            <a:r>
              <a:rPr lang="en-US" sz="1300" b="1" dirty="0">
                <a:latin typeface="Arial" panose="020B0604020202020204" pitchFamily="34" charset="0"/>
                <a:cs typeface="Arial" panose="020B0604020202020204" pitchFamily="34" charset="0"/>
              </a:rPr>
              <a:t>metabolism</a:t>
            </a:r>
          </a:p>
          <a:p>
            <a:pPr>
              <a:lnSpc>
                <a:spcPts val="1800"/>
              </a:lnSpc>
            </a:pPr>
            <a:r>
              <a:rPr lang="en-US" sz="1200" dirty="0">
                <a:latin typeface="Arial" panose="020B0604020202020204" pitchFamily="34" charset="0"/>
                <a:cs typeface="Arial" panose="020B0604020202020204" pitchFamily="34" charset="0"/>
              </a:rPr>
              <a:t>Possible side </a:t>
            </a:r>
            <a:br>
              <a:rPr lang="en-US" sz="1200" dirty="0">
                <a:latin typeface="Arial" panose="020B0604020202020204" pitchFamily="34" charset="0"/>
                <a:cs typeface="Arial" panose="020B0604020202020204" pitchFamily="34" charset="0"/>
              </a:rPr>
            </a:br>
            <a:r>
              <a:rPr lang="en-US" sz="1200" dirty="0">
                <a:latin typeface="Arial" panose="020B0604020202020204" pitchFamily="34" charset="0"/>
                <a:cs typeface="Arial" panose="020B0604020202020204" pitchFamily="34" charset="0"/>
              </a:rPr>
              <a:t>effects / toxicity</a:t>
            </a:r>
            <a:endParaRPr lang="en-US" sz="1200" b="1" dirty="0">
              <a:latin typeface="Arial" panose="020B0604020202020204" pitchFamily="34" charset="0"/>
              <a:cs typeface="Arial" panose="020B0604020202020204" pitchFamily="34" charset="0"/>
            </a:endParaRPr>
          </a:p>
        </p:txBody>
      </p:sp>
      <p:sp>
        <p:nvSpPr>
          <p:cNvPr id="23" name="higher text">
            <a:extLst>
              <a:ext uri="{FF2B5EF4-FFF2-40B4-BE49-F238E27FC236}">
                <a16:creationId xmlns:a16="http://schemas.microsoft.com/office/drawing/2014/main" id="{72BC975D-E43F-36A7-F0D5-F69D503686E5}"/>
              </a:ext>
            </a:extLst>
          </p:cNvPr>
          <p:cNvSpPr txBox="1"/>
          <p:nvPr/>
        </p:nvSpPr>
        <p:spPr>
          <a:xfrm>
            <a:off x="6315669" y="2543787"/>
            <a:ext cx="2021668" cy="549658"/>
          </a:xfrm>
          <a:prstGeom prst="rect">
            <a:avLst/>
          </a:prstGeom>
          <a:noFill/>
        </p:spPr>
        <p:txBody>
          <a:bodyPr wrap="square" rtlCol="0">
            <a:noAutofit/>
          </a:bodyPr>
          <a:lstStyle/>
          <a:p>
            <a:pPr algn="ctr">
              <a:lnSpc>
                <a:spcPts val="1800"/>
              </a:lnSpc>
            </a:pPr>
            <a:r>
              <a:rPr lang="en-US" sz="1300" b="1" dirty="0">
                <a:latin typeface="Arial" panose="020B0604020202020204" pitchFamily="34" charset="0"/>
                <a:cs typeface="Arial" panose="020B0604020202020204" pitchFamily="34" charset="0"/>
              </a:rPr>
              <a:t>Higher doses of </a:t>
            </a:r>
          </a:p>
          <a:p>
            <a:pPr algn="ctr">
              <a:lnSpc>
                <a:spcPts val="1800"/>
              </a:lnSpc>
            </a:pPr>
            <a:r>
              <a:rPr lang="en-US" sz="1300" b="1" dirty="0">
                <a:latin typeface="Arial" panose="020B0604020202020204" pitchFamily="34" charset="0"/>
                <a:cs typeface="Arial" panose="020B0604020202020204" pitchFamily="34" charset="0"/>
              </a:rPr>
              <a:t>medication needed</a:t>
            </a:r>
          </a:p>
        </p:txBody>
      </p:sp>
      <p:sp>
        <p:nvSpPr>
          <p:cNvPr id="24" name="reduce text">
            <a:extLst>
              <a:ext uri="{FF2B5EF4-FFF2-40B4-BE49-F238E27FC236}">
                <a16:creationId xmlns:a16="http://schemas.microsoft.com/office/drawing/2014/main" id="{D5C5D658-93BA-BE48-A79A-F660D16B1F19}"/>
              </a:ext>
            </a:extLst>
          </p:cNvPr>
          <p:cNvSpPr txBox="1"/>
          <p:nvPr/>
        </p:nvSpPr>
        <p:spPr>
          <a:xfrm>
            <a:off x="6336087" y="4069300"/>
            <a:ext cx="1980833" cy="627804"/>
          </a:xfrm>
          <a:prstGeom prst="rect">
            <a:avLst/>
          </a:prstGeom>
          <a:noFill/>
        </p:spPr>
        <p:txBody>
          <a:bodyPr wrap="square" rtlCol="0">
            <a:noAutofit/>
          </a:bodyPr>
          <a:lstStyle/>
          <a:p>
            <a:pPr algn="ctr">
              <a:lnSpc>
                <a:spcPts val="1800"/>
              </a:lnSpc>
            </a:pPr>
            <a:r>
              <a:rPr lang="en-US" sz="1300" b="1" dirty="0">
                <a:latin typeface="Arial" panose="020B0604020202020204" pitchFamily="34" charset="0"/>
                <a:cs typeface="Arial" panose="020B0604020202020204" pitchFamily="34" charset="0"/>
              </a:rPr>
              <a:t>Reduce dose, </a:t>
            </a:r>
            <a:br>
              <a:rPr lang="en-US" sz="1300" b="1" dirty="0">
                <a:latin typeface="Arial" panose="020B0604020202020204" pitchFamily="34" charset="0"/>
                <a:cs typeface="Arial" panose="020B0604020202020204" pitchFamily="34" charset="0"/>
              </a:rPr>
            </a:br>
            <a:r>
              <a:rPr lang="en-US" sz="1300" b="1" dirty="0">
                <a:latin typeface="Arial" panose="020B0604020202020204" pitchFamily="34" charset="0"/>
                <a:cs typeface="Arial" panose="020B0604020202020204" pitchFamily="34" charset="0"/>
              </a:rPr>
              <a:t>usually within a week</a:t>
            </a:r>
          </a:p>
        </p:txBody>
      </p:sp>
      <p:grpSp>
        <p:nvGrpSpPr>
          <p:cNvPr id="265" name="reduce med">
            <a:extLst>
              <a:ext uri="{FF2B5EF4-FFF2-40B4-BE49-F238E27FC236}">
                <a16:creationId xmlns:a16="http://schemas.microsoft.com/office/drawing/2014/main" id="{DEBEA3A9-77F5-D053-59E5-BF0EF2F840BA}"/>
              </a:ext>
            </a:extLst>
          </p:cNvPr>
          <p:cNvGrpSpPr/>
          <p:nvPr/>
        </p:nvGrpSpPr>
        <p:grpSpPr>
          <a:xfrm>
            <a:off x="6860021" y="4781991"/>
            <a:ext cx="932965" cy="660069"/>
            <a:chOff x="6860021" y="4781991"/>
            <a:chExt cx="932965" cy="660069"/>
          </a:xfrm>
        </p:grpSpPr>
        <p:grpSp>
          <p:nvGrpSpPr>
            <p:cNvPr id="25" name="Graphic 6" descr="Medicine with solid fill">
              <a:extLst>
                <a:ext uri="{FF2B5EF4-FFF2-40B4-BE49-F238E27FC236}">
                  <a16:creationId xmlns:a16="http://schemas.microsoft.com/office/drawing/2014/main" id="{E094C3C2-729E-B4AC-8273-6A3E69ADED9A}"/>
                </a:ext>
              </a:extLst>
            </p:cNvPr>
            <p:cNvGrpSpPr/>
            <p:nvPr/>
          </p:nvGrpSpPr>
          <p:grpSpPr>
            <a:xfrm>
              <a:off x="6860021" y="4781991"/>
              <a:ext cx="462048" cy="660069"/>
              <a:chOff x="6924115" y="2363858"/>
              <a:chExt cx="677817" cy="968310"/>
            </a:xfrm>
            <a:solidFill>
              <a:schemeClr val="tx1">
                <a:alpha val="44897"/>
              </a:schemeClr>
            </a:solidFill>
          </p:grpSpPr>
          <p:sp>
            <p:nvSpPr>
              <p:cNvPr id="26" name="Freeform 25">
                <a:extLst>
                  <a:ext uri="{FF2B5EF4-FFF2-40B4-BE49-F238E27FC236}">
                    <a16:creationId xmlns:a16="http://schemas.microsoft.com/office/drawing/2014/main" id="{38CA2E64-F53A-1D3D-2749-46DEC46D41B1}"/>
                  </a:ext>
                </a:extLst>
              </p:cNvPr>
              <p:cNvSpPr/>
              <p:nvPr/>
            </p:nvSpPr>
            <p:spPr>
              <a:xfrm>
                <a:off x="6924115" y="2363858"/>
                <a:ext cx="532570" cy="871479"/>
              </a:xfrm>
              <a:custGeom>
                <a:avLst/>
                <a:gdLst>
                  <a:gd name="connsiteX0" fmla="*/ 532571 w 532570"/>
                  <a:gd name="connsiteY0" fmla="*/ 726233 h 871479"/>
                  <a:gd name="connsiteX1" fmla="*/ 532571 w 532570"/>
                  <a:gd name="connsiteY1" fmla="*/ 629402 h 871479"/>
                  <a:gd name="connsiteX2" fmla="*/ 121039 w 532570"/>
                  <a:gd name="connsiteY2" fmla="*/ 629402 h 871479"/>
                  <a:gd name="connsiteX3" fmla="*/ 96831 w 532570"/>
                  <a:gd name="connsiteY3" fmla="*/ 605194 h 871479"/>
                  <a:gd name="connsiteX4" fmla="*/ 96831 w 532570"/>
                  <a:gd name="connsiteY4" fmla="*/ 363117 h 871479"/>
                  <a:gd name="connsiteX5" fmla="*/ 121039 w 532570"/>
                  <a:gd name="connsiteY5" fmla="*/ 338909 h 871479"/>
                  <a:gd name="connsiteX6" fmla="*/ 532571 w 532570"/>
                  <a:gd name="connsiteY6" fmla="*/ 338909 h 871479"/>
                  <a:gd name="connsiteX7" fmla="*/ 532571 w 532570"/>
                  <a:gd name="connsiteY7" fmla="*/ 242078 h 871479"/>
                  <a:gd name="connsiteX8" fmla="*/ 484155 w 532570"/>
                  <a:gd name="connsiteY8" fmla="*/ 193662 h 871479"/>
                  <a:gd name="connsiteX9" fmla="*/ 441792 w 532570"/>
                  <a:gd name="connsiteY9" fmla="*/ 193662 h 871479"/>
                  <a:gd name="connsiteX10" fmla="*/ 435740 w 532570"/>
                  <a:gd name="connsiteY10" fmla="*/ 187610 h 871479"/>
                  <a:gd name="connsiteX11" fmla="*/ 435740 w 532570"/>
                  <a:gd name="connsiteY11" fmla="*/ 151299 h 871479"/>
                  <a:gd name="connsiteX12" fmla="*/ 441792 w 532570"/>
                  <a:gd name="connsiteY12" fmla="*/ 145247 h 871479"/>
                  <a:gd name="connsiteX13" fmla="*/ 472052 w 532570"/>
                  <a:gd name="connsiteY13" fmla="*/ 145247 h 871479"/>
                  <a:gd name="connsiteX14" fmla="*/ 484155 w 532570"/>
                  <a:gd name="connsiteY14" fmla="*/ 133143 h 871479"/>
                  <a:gd name="connsiteX15" fmla="*/ 484155 w 532570"/>
                  <a:gd name="connsiteY15" fmla="*/ 48416 h 871479"/>
                  <a:gd name="connsiteX16" fmla="*/ 435740 w 532570"/>
                  <a:gd name="connsiteY16" fmla="*/ 0 h 871479"/>
                  <a:gd name="connsiteX17" fmla="*/ 96831 w 532570"/>
                  <a:gd name="connsiteY17" fmla="*/ 0 h 871479"/>
                  <a:gd name="connsiteX18" fmla="*/ 48416 w 532570"/>
                  <a:gd name="connsiteY18" fmla="*/ 48416 h 871479"/>
                  <a:gd name="connsiteX19" fmla="*/ 48416 w 532570"/>
                  <a:gd name="connsiteY19" fmla="*/ 133143 h 871479"/>
                  <a:gd name="connsiteX20" fmla="*/ 60519 w 532570"/>
                  <a:gd name="connsiteY20" fmla="*/ 145247 h 871479"/>
                  <a:gd name="connsiteX21" fmla="*/ 90779 w 532570"/>
                  <a:gd name="connsiteY21" fmla="*/ 145247 h 871479"/>
                  <a:gd name="connsiteX22" fmla="*/ 96831 w 532570"/>
                  <a:gd name="connsiteY22" fmla="*/ 151299 h 871479"/>
                  <a:gd name="connsiteX23" fmla="*/ 96831 w 532570"/>
                  <a:gd name="connsiteY23" fmla="*/ 187610 h 871479"/>
                  <a:gd name="connsiteX24" fmla="*/ 90779 w 532570"/>
                  <a:gd name="connsiteY24" fmla="*/ 193662 h 871479"/>
                  <a:gd name="connsiteX25" fmla="*/ 48416 w 532570"/>
                  <a:gd name="connsiteY25" fmla="*/ 193662 h 871479"/>
                  <a:gd name="connsiteX26" fmla="*/ 0 w 532570"/>
                  <a:gd name="connsiteY26" fmla="*/ 242078 h 871479"/>
                  <a:gd name="connsiteX27" fmla="*/ 0 w 532570"/>
                  <a:gd name="connsiteY27" fmla="*/ 823064 h 871479"/>
                  <a:gd name="connsiteX28" fmla="*/ 48416 w 532570"/>
                  <a:gd name="connsiteY28" fmla="*/ 871480 h 871479"/>
                  <a:gd name="connsiteX29" fmla="*/ 217870 w 532570"/>
                  <a:gd name="connsiteY29" fmla="*/ 871480 h 871479"/>
                  <a:gd name="connsiteX30" fmla="*/ 363117 w 532570"/>
                  <a:gd name="connsiteY30" fmla="*/ 726233 h 871479"/>
                  <a:gd name="connsiteX31" fmla="*/ 532571 w 532570"/>
                  <a:gd name="connsiteY31" fmla="*/ 726233 h 871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32570" h="871479">
                    <a:moveTo>
                      <a:pt x="532571" y="726233"/>
                    </a:moveTo>
                    <a:lnTo>
                      <a:pt x="532571" y="629402"/>
                    </a:lnTo>
                    <a:lnTo>
                      <a:pt x="121039" y="629402"/>
                    </a:lnTo>
                    <a:cubicBezTo>
                      <a:pt x="107725" y="629402"/>
                      <a:pt x="96831" y="618509"/>
                      <a:pt x="96831" y="605194"/>
                    </a:cubicBezTo>
                    <a:lnTo>
                      <a:pt x="96831" y="363117"/>
                    </a:lnTo>
                    <a:cubicBezTo>
                      <a:pt x="96831" y="349802"/>
                      <a:pt x="107725" y="338909"/>
                      <a:pt x="121039" y="338909"/>
                    </a:cubicBezTo>
                    <a:lnTo>
                      <a:pt x="532571" y="338909"/>
                    </a:lnTo>
                    <a:lnTo>
                      <a:pt x="532571" y="242078"/>
                    </a:lnTo>
                    <a:cubicBezTo>
                      <a:pt x="532571" y="215449"/>
                      <a:pt x="510784" y="193662"/>
                      <a:pt x="484155" y="193662"/>
                    </a:cubicBezTo>
                    <a:lnTo>
                      <a:pt x="441792" y="193662"/>
                    </a:lnTo>
                    <a:cubicBezTo>
                      <a:pt x="438161" y="193662"/>
                      <a:pt x="435740" y="191241"/>
                      <a:pt x="435740" y="187610"/>
                    </a:cubicBezTo>
                    <a:lnTo>
                      <a:pt x="435740" y="151299"/>
                    </a:lnTo>
                    <a:cubicBezTo>
                      <a:pt x="435740" y="147667"/>
                      <a:pt x="438161" y="145247"/>
                      <a:pt x="441792" y="145247"/>
                    </a:cubicBezTo>
                    <a:lnTo>
                      <a:pt x="472052" y="145247"/>
                    </a:lnTo>
                    <a:cubicBezTo>
                      <a:pt x="479314" y="145247"/>
                      <a:pt x="484155" y="140405"/>
                      <a:pt x="484155" y="133143"/>
                    </a:cubicBezTo>
                    <a:lnTo>
                      <a:pt x="484155" y="48416"/>
                    </a:lnTo>
                    <a:cubicBezTo>
                      <a:pt x="484155" y="21787"/>
                      <a:pt x="462368" y="0"/>
                      <a:pt x="435740" y="0"/>
                    </a:cubicBezTo>
                    <a:lnTo>
                      <a:pt x="96831" y="0"/>
                    </a:lnTo>
                    <a:cubicBezTo>
                      <a:pt x="70203" y="0"/>
                      <a:pt x="48416" y="21787"/>
                      <a:pt x="48416" y="48416"/>
                    </a:cubicBezTo>
                    <a:lnTo>
                      <a:pt x="48416" y="133143"/>
                    </a:lnTo>
                    <a:cubicBezTo>
                      <a:pt x="48416" y="140405"/>
                      <a:pt x="53257" y="145247"/>
                      <a:pt x="60519" y="145247"/>
                    </a:cubicBezTo>
                    <a:lnTo>
                      <a:pt x="90779" y="145247"/>
                    </a:lnTo>
                    <a:cubicBezTo>
                      <a:pt x="94410" y="145247"/>
                      <a:pt x="96831" y="147667"/>
                      <a:pt x="96831" y="151299"/>
                    </a:cubicBezTo>
                    <a:lnTo>
                      <a:pt x="96831" y="187610"/>
                    </a:lnTo>
                    <a:cubicBezTo>
                      <a:pt x="96831" y="191241"/>
                      <a:pt x="94410" y="193662"/>
                      <a:pt x="90779" y="193662"/>
                    </a:cubicBezTo>
                    <a:lnTo>
                      <a:pt x="48416" y="193662"/>
                    </a:lnTo>
                    <a:cubicBezTo>
                      <a:pt x="21787" y="193662"/>
                      <a:pt x="0" y="215449"/>
                      <a:pt x="0" y="242078"/>
                    </a:cubicBezTo>
                    <a:lnTo>
                      <a:pt x="0" y="823064"/>
                    </a:lnTo>
                    <a:cubicBezTo>
                      <a:pt x="0" y="849693"/>
                      <a:pt x="21787" y="871480"/>
                      <a:pt x="48416" y="871480"/>
                    </a:cubicBezTo>
                    <a:lnTo>
                      <a:pt x="217870" y="871480"/>
                    </a:lnTo>
                    <a:cubicBezTo>
                      <a:pt x="217870" y="791594"/>
                      <a:pt x="283231" y="726233"/>
                      <a:pt x="363117" y="726233"/>
                    </a:cubicBezTo>
                    <a:lnTo>
                      <a:pt x="532571" y="726233"/>
                    </a:lnTo>
                    <a:close/>
                  </a:path>
                </a:pathLst>
              </a:custGeom>
              <a:grpFill/>
              <a:ln w="12005" cap="flat">
                <a:noFill/>
                <a:prstDash val="solid"/>
                <a:miter/>
              </a:ln>
            </p:spPr>
            <p:txBody>
              <a:bodyPr rtlCol="0" anchor="ctr"/>
              <a:lstStyle/>
              <a:p>
                <a:endParaRPr lang="en-US" dirty="0"/>
              </a:p>
            </p:txBody>
          </p:sp>
          <p:sp>
            <p:nvSpPr>
              <p:cNvPr id="27" name="Freeform 26">
                <a:extLst>
                  <a:ext uri="{FF2B5EF4-FFF2-40B4-BE49-F238E27FC236}">
                    <a16:creationId xmlns:a16="http://schemas.microsoft.com/office/drawing/2014/main" id="{504BD257-45AF-E2EA-FD94-B84D65FD6974}"/>
                  </a:ext>
                </a:extLst>
              </p:cNvPr>
              <p:cNvSpPr/>
              <p:nvPr/>
            </p:nvSpPr>
            <p:spPr>
              <a:xfrm>
                <a:off x="7069362" y="2751182"/>
                <a:ext cx="387324" cy="193662"/>
              </a:xfrm>
              <a:custGeom>
                <a:avLst/>
                <a:gdLst>
                  <a:gd name="connsiteX0" fmla="*/ 0 w 387324"/>
                  <a:gd name="connsiteY0" fmla="*/ 12104 h 193662"/>
                  <a:gd name="connsiteX1" fmla="*/ 0 w 387324"/>
                  <a:gd name="connsiteY1" fmla="*/ 181558 h 193662"/>
                  <a:gd name="connsiteX2" fmla="*/ 12104 w 387324"/>
                  <a:gd name="connsiteY2" fmla="*/ 193662 h 193662"/>
                  <a:gd name="connsiteX3" fmla="*/ 387324 w 387324"/>
                  <a:gd name="connsiteY3" fmla="*/ 193662 h 193662"/>
                  <a:gd name="connsiteX4" fmla="*/ 387324 w 387324"/>
                  <a:gd name="connsiteY4" fmla="*/ 0 h 193662"/>
                  <a:gd name="connsiteX5" fmla="*/ 12104 w 387324"/>
                  <a:gd name="connsiteY5" fmla="*/ 0 h 193662"/>
                  <a:gd name="connsiteX6" fmla="*/ 0 w 387324"/>
                  <a:gd name="connsiteY6" fmla="*/ 12104 h 193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7324" h="193662">
                    <a:moveTo>
                      <a:pt x="0" y="12104"/>
                    </a:moveTo>
                    <a:lnTo>
                      <a:pt x="0" y="181558"/>
                    </a:lnTo>
                    <a:cubicBezTo>
                      <a:pt x="0" y="188821"/>
                      <a:pt x="4842" y="193662"/>
                      <a:pt x="12104" y="193662"/>
                    </a:cubicBezTo>
                    <a:lnTo>
                      <a:pt x="387324" y="193662"/>
                    </a:lnTo>
                    <a:lnTo>
                      <a:pt x="387324" y="0"/>
                    </a:lnTo>
                    <a:lnTo>
                      <a:pt x="12104" y="0"/>
                    </a:lnTo>
                    <a:cubicBezTo>
                      <a:pt x="4842" y="0"/>
                      <a:pt x="0" y="4842"/>
                      <a:pt x="0" y="12104"/>
                    </a:cubicBezTo>
                    <a:close/>
                  </a:path>
                </a:pathLst>
              </a:custGeom>
              <a:grpFill/>
              <a:ln w="12005" cap="flat">
                <a:noFill/>
                <a:prstDash val="solid"/>
                <a:miter/>
              </a:ln>
            </p:spPr>
            <p:txBody>
              <a:bodyPr rtlCol="0" anchor="ctr"/>
              <a:lstStyle/>
              <a:p>
                <a:endParaRPr lang="en-US" dirty="0"/>
              </a:p>
            </p:txBody>
          </p:sp>
          <p:sp>
            <p:nvSpPr>
              <p:cNvPr id="28" name="Freeform 27">
                <a:extLst>
                  <a:ext uri="{FF2B5EF4-FFF2-40B4-BE49-F238E27FC236}">
                    <a16:creationId xmlns:a16="http://schemas.microsoft.com/office/drawing/2014/main" id="{9A3E0DF6-6388-7054-92F5-5E907995824B}"/>
                  </a:ext>
                </a:extLst>
              </p:cNvPr>
              <p:cNvSpPr/>
              <p:nvPr/>
            </p:nvSpPr>
            <p:spPr>
              <a:xfrm>
                <a:off x="7190401" y="3138506"/>
                <a:ext cx="411532" cy="193662"/>
              </a:xfrm>
              <a:custGeom>
                <a:avLst/>
                <a:gdLst>
                  <a:gd name="connsiteX0" fmla="*/ 205766 w 411532"/>
                  <a:gd name="connsiteY0" fmla="*/ 145247 h 193662"/>
                  <a:gd name="connsiteX1" fmla="*/ 96831 w 411532"/>
                  <a:gd name="connsiteY1" fmla="*/ 145247 h 193662"/>
                  <a:gd name="connsiteX2" fmla="*/ 48416 w 411532"/>
                  <a:gd name="connsiteY2" fmla="*/ 96831 h 193662"/>
                  <a:gd name="connsiteX3" fmla="*/ 96831 w 411532"/>
                  <a:gd name="connsiteY3" fmla="*/ 48416 h 193662"/>
                  <a:gd name="connsiteX4" fmla="*/ 205766 w 411532"/>
                  <a:gd name="connsiteY4" fmla="*/ 48416 h 193662"/>
                  <a:gd name="connsiteX5" fmla="*/ 205766 w 411532"/>
                  <a:gd name="connsiteY5" fmla="*/ 145247 h 193662"/>
                  <a:gd name="connsiteX6" fmla="*/ 314701 w 411532"/>
                  <a:gd name="connsiteY6" fmla="*/ 0 h 193662"/>
                  <a:gd name="connsiteX7" fmla="*/ 96831 w 411532"/>
                  <a:gd name="connsiteY7" fmla="*/ 0 h 193662"/>
                  <a:gd name="connsiteX8" fmla="*/ 0 w 411532"/>
                  <a:gd name="connsiteY8" fmla="*/ 96831 h 193662"/>
                  <a:gd name="connsiteX9" fmla="*/ 96831 w 411532"/>
                  <a:gd name="connsiteY9" fmla="*/ 193662 h 193662"/>
                  <a:gd name="connsiteX10" fmla="*/ 314701 w 411532"/>
                  <a:gd name="connsiteY10" fmla="*/ 193662 h 193662"/>
                  <a:gd name="connsiteX11" fmla="*/ 411532 w 411532"/>
                  <a:gd name="connsiteY11" fmla="*/ 96831 h 193662"/>
                  <a:gd name="connsiteX12" fmla="*/ 314701 w 411532"/>
                  <a:gd name="connsiteY12" fmla="*/ 0 h 193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11532" h="193662">
                    <a:moveTo>
                      <a:pt x="205766" y="145247"/>
                    </a:moveTo>
                    <a:lnTo>
                      <a:pt x="96831" y="145247"/>
                    </a:lnTo>
                    <a:cubicBezTo>
                      <a:pt x="70203" y="145247"/>
                      <a:pt x="48416" y="123460"/>
                      <a:pt x="48416" y="96831"/>
                    </a:cubicBezTo>
                    <a:cubicBezTo>
                      <a:pt x="48416" y="70203"/>
                      <a:pt x="70203" y="48416"/>
                      <a:pt x="96831" y="48416"/>
                    </a:cubicBezTo>
                    <a:lnTo>
                      <a:pt x="205766" y="48416"/>
                    </a:lnTo>
                    <a:lnTo>
                      <a:pt x="205766" y="145247"/>
                    </a:lnTo>
                    <a:close/>
                    <a:moveTo>
                      <a:pt x="314701" y="0"/>
                    </a:moveTo>
                    <a:lnTo>
                      <a:pt x="96831" y="0"/>
                    </a:lnTo>
                    <a:cubicBezTo>
                      <a:pt x="43574" y="0"/>
                      <a:pt x="0" y="43574"/>
                      <a:pt x="0" y="96831"/>
                    </a:cubicBezTo>
                    <a:cubicBezTo>
                      <a:pt x="0" y="150088"/>
                      <a:pt x="43574" y="193662"/>
                      <a:pt x="96831" y="193662"/>
                    </a:cubicBezTo>
                    <a:lnTo>
                      <a:pt x="314701" y="193662"/>
                    </a:lnTo>
                    <a:cubicBezTo>
                      <a:pt x="367958" y="193662"/>
                      <a:pt x="411532" y="150088"/>
                      <a:pt x="411532" y="96831"/>
                    </a:cubicBezTo>
                    <a:cubicBezTo>
                      <a:pt x="411532" y="43574"/>
                      <a:pt x="367958" y="0"/>
                      <a:pt x="314701" y="0"/>
                    </a:cubicBezTo>
                    <a:close/>
                  </a:path>
                </a:pathLst>
              </a:custGeom>
              <a:grpFill/>
              <a:ln w="12005" cap="flat">
                <a:noFill/>
                <a:prstDash val="solid"/>
                <a:miter/>
              </a:ln>
            </p:spPr>
            <p:txBody>
              <a:bodyPr rtlCol="0" anchor="ctr"/>
              <a:lstStyle/>
              <a:p>
                <a:endParaRPr lang="en-US" dirty="0"/>
              </a:p>
            </p:txBody>
          </p:sp>
        </p:grpSp>
        <p:sp>
          <p:nvSpPr>
            <p:cNvPr id="29" name="arrow 1">
              <a:extLst>
                <a:ext uri="{FF2B5EF4-FFF2-40B4-BE49-F238E27FC236}">
                  <a16:creationId xmlns:a16="http://schemas.microsoft.com/office/drawing/2014/main" id="{1C4A66B6-B8D6-CEE4-7224-FB6B3C6F127B}"/>
                </a:ext>
              </a:extLst>
            </p:cNvPr>
            <p:cNvSpPr/>
            <p:nvPr/>
          </p:nvSpPr>
          <p:spPr>
            <a:xfrm rot="5400000">
              <a:off x="7356305" y="4949713"/>
              <a:ext cx="508238" cy="365125"/>
            </a:xfrm>
            <a:custGeom>
              <a:avLst/>
              <a:gdLst>
                <a:gd name="connsiteX0" fmla="*/ 0 w 207506"/>
                <a:gd name="connsiteY0" fmla="*/ 48549 h 242743"/>
                <a:gd name="connsiteX1" fmla="*/ 103753 w 207506"/>
                <a:gd name="connsiteY1" fmla="*/ 48549 h 242743"/>
                <a:gd name="connsiteX2" fmla="*/ 103753 w 207506"/>
                <a:gd name="connsiteY2" fmla="*/ 0 h 242743"/>
                <a:gd name="connsiteX3" fmla="*/ 207506 w 207506"/>
                <a:gd name="connsiteY3" fmla="*/ 121372 h 242743"/>
                <a:gd name="connsiteX4" fmla="*/ 103753 w 207506"/>
                <a:gd name="connsiteY4" fmla="*/ 242743 h 242743"/>
                <a:gd name="connsiteX5" fmla="*/ 103753 w 207506"/>
                <a:gd name="connsiteY5" fmla="*/ 194194 h 242743"/>
                <a:gd name="connsiteX6" fmla="*/ 0 w 207506"/>
                <a:gd name="connsiteY6" fmla="*/ 194194 h 242743"/>
                <a:gd name="connsiteX7" fmla="*/ 0 w 207506"/>
                <a:gd name="connsiteY7" fmla="*/ 48549 h 242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7506" h="242743">
                  <a:moveTo>
                    <a:pt x="0" y="48549"/>
                  </a:moveTo>
                  <a:lnTo>
                    <a:pt x="103753" y="48549"/>
                  </a:lnTo>
                  <a:lnTo>
                    <a:pt x="103753" y="0"/>
                  </a:lnTo>
                  <a:lnTo>
                    <a:pt x="207506" y="121372"/>
                  </a:lnTo>
                  <a:lnTo>
                    <a:pt x="103753" y="242743"/>
                  </a:lnTo>
                  <a:lnTo>
                    <a:pt x="103753" y="194194"/>
                  </a:lnTo>
                  <a:lnTo>
                    <a:pt x="0" y="194194"/>
                  </a:lnTo>
                  <a:lnTo>
                    <a:pt x="0" y="48549"/>
                  </a:lnTo>
                  <a:close/>
                </a:path>
              </a:pathLst>
            </a:custGeom>
            <a:solidFill>
              <a:srgbClr val="92D050"/>
            </a:solidFill>
            <a:effectLst/>
          </p:spPr>
          <p:style>
            <a:lnRef idx="0">
              <a:schemeClr val="accent3">
                <a:shade val="90000"/>
                <a:hueOff val="0"/>
                <a:satOff val="0"/>
                <a:lumOff val="0"/>
                <a:alphaOff val="0"/>
              </a:schemeClr>
            </a:lnRef>
            <a:fillRef idx="1">
              <a:scrgbClr r="0" g="0" b="0"/>
            </a:fillRef>
            <a:effectRef idx="1">
              <a:scrgbClr r="0" g="0" b="0"/>
            </a:effectRef>
            <a:fontRef idx="minor">
              <a:schemeClr val="lt1"/>
            </a:fontRef>
          </p:style>
          <p:txBody>
            <a:bodyPr spcFirstLastPara="0" vert="horz" wrap="square" lIns="0" tIns="48549" rIns="62252" bIns="48549" numCol="1" spcCol="1270" anchor="ctr" anchorCtr="0">
              <a:noAutofit/>
            </a:bodyPr>
            <a:lstStyle/>
            <a:p>
              <a:pPr marL="0" lvl="0" indent="0" algn="ctr" defTabSz="444500">
                <a:lnSpc>
                  <a:spcPct val="90000"/>
                </a:lnSpc>
                <a:spcBef>
                  <a:spcPct val="0"/>
                </a:spcBef>
                <a:spcAft>
                  <a:spcPct val="35000"/>
                </a:spcAft>
                <a:buNone/>
              </a:pPr>
              <a:endParaRPr lang="en-US" sz="1000" kern="1200" dirty="0"/>
            </a:p>
          </p:txBody>
        </p:sp>
      </p:grpSp>
      <p:sp>
        <p:nvSpPr>
          <p:cNvPr id="32" name="Rounded Rectangle 31">
            <a:extLst>
              <a:ext uri="{FF2B5EF4-FFF2-40B4-BE49-F238E27FC236}">
                <a16:creationId xmlns:a16="http://schemas.microsoft.com/office/drawing/2014/main" id="{EE22B008-60E3-37F7-3D5B-30764B4B4F53}"/>
              </a:ext>
            </a:extLst>
          </p:cNvPr>
          <p:cNvSpPr/>
          <p:nvPr/>
        </p:nvSpPr>
        <p:spPr bwMode="auto">
          <a:xfrm>
            <a:off x="3438990" y="5279331"/>
            <a:ext cx="2266021" cy="734733"/>
          </a:xfrm>
          <a:prstGeom prst="roundRect">
            <a:avLst/>
          </a:prstGeom>
          <a:solidFill>
            <a:schemeClr val="accent1"/>
          </a:solidFill>
          <a:ln w="9525">
            <a:noFill/>
            <a:miter lim="800000"/>
            <a:headEnd/>
            <a:tailEnd/>
          </a:ln>
          <a:effectLst/>
        </p:spPr>
        <p:txBody>
          <a:bodyPr rot="0" vert="horz" wrap="square" lIns="0" tIns="0" rIns="0" bIns="18000" rtlCol="0" anchor="ctr" anchorCtr="0" upright="1">
            <a:noAutofit/>
          </a:bodyPr>
          <a:lstStyle/>
          <a:p>
            <a:pPr algn="ctr">
              <a:lnSpc>
                <a:spcPts val="1500"/>
              </a:lnSpc>
              <a:spcAft>
                <a:spcPts val="0"/>
              </a:spcAft>
            </a:pPr>
            <a:r>
              <a:rPr lang="en-US" sz="1200" b="1" dirty="0">
                <a:solidFill>
                  <a:schemeClr val="bg1"/>
                </a:solidFill>
                <a:latin typeface="Arial" panose="020B0604020202020204" pitchFamily="34" charset="0"/>
                <a:ea typeface="Calibri"/>
                <a:cs typeface="Arial" panose="020B0604020202020204" pitchFamily="34" charset="0"/>
              </a:rPr>
              <a:t>Monitor for side effects:</a:t>
            </a:r>
            <a:r>
              <a:rPr lang="en-US" sz="1200" dirty="0">
                <a:solidFill>
                  <a:schemeClr val="bg1"/>
                </a:solidFill>
                <a:latin typeface="Arial" panose="020B0604020202020204" pitchFamily="34" charset="0"/>
                <a:ea typeface="Calibri"/>
                <a:cs typeface="Arial" panose="020B0604020202020204" pitchFamily="34" charset="0"/>
              </a:rPr>
              <a:t> </a:t>
            </a:r>
            <a:br>
              <a:rPr lang="en-US" sz="1200" dirty="0">
                <a:solidFill>
                  <a:schemeClr val="bg1"/>
                </a:solidFill>
                <a:latin typeface="Arial" panose="020B0604020202020204" pitchFamily="34" charset="0"/>
                <a:ea typeface="Calibri"/>
                <a:cs typeface="Arial" panose="020B0604020202020204" pitchFamily="34" charset="0"/>
              </a:rPr>
            </a:br>
            <a:r>
              <a:rPr lang="en-US" sz="1200" dirty="0">
                <a:solidFill>
                  <a:schemeClr val="bg1"/>
                </a:solidFill>
                <a:latin typeface="Arial" panose="020B0604020202020204" pitchFamily="34" charset="0"/>
                <a:ea typeface="Calibri"/>
                <a:cs typeface="Arial" panose="020B0604020202020204" pitchFamily="34" charset="0"/>
              </a:rPr>
              <a:t>blood levels may rise as </a:t>
            </a:r>
            <a:br>
              <a:rPr lang="en-US" sz="1200" dirty="0">
                <a:solidFill>
                  <a:schemeClr val="bg1"/>
                </a:solidFill>
                <a:latin typeface="Arial" panose="020B0604020202020204" pitchFamily="34" charset="0"/>
                <a:ea typeface="Calibri"/>
                <a:cs typeface="Arial" panose="020B0604020202020204" pitchFamily="34" charset="0"/>
              </a:rPr>
            </a:br>
            <a:r>
              <a:rPr lang="en-US" sz="1200" dirty="0">
                <a:solidFill>
                  <a:schemeClr val="bg1"/>
                </a:solidFill>
                <a:latin typeface="Arial" panose="020B0604020202020204" pitchFamily="34" charset="0"/>
                <a:ea typeface="Calibri"/>
                <a:cs typeface="Arial" panose="020B0604020202020204" pitchFamily="34" charset="0"/>
              </a:rPr>
              <a:t>liver metabolism slows</a:t>
            </a:r>
            <a:endParaRPr lang="en-US" sz="1200" dirty="0">
              <a:solidFill>
                <a:schemeClr val="bg1"/>
              </a:solidFill>
              <a:effectLst/>
              <a:latin typeface="Arial" panose="020B0604020202020204" pitchFamily="34" charset="0"/>
              <a:ea typeface="Calibri"/>
              <a:cs typeface="Arial" panose="020B0604020202020204" pitchFamily="34" charset="0"/>
            </a:endParaRPr>
          </a:p>
        </p:txBody>
      </p:sp>
      <p:grpSp>
        <p:nvGrpSpPr>
          <p:cNvPr id="263" name="increased met">
            <a:extLst>
              <a:ext uri="{FF2B5EF4-FFF2-40B4-BE49-F238E27FC236}">
                <a16:creationId xmlns:a16="http://schemas.microsoft.com/office/drawing/2014/main" id="{A47B3AF1-2413-1208-0C7C-0D4C2DE6C9CA}"/>
              </a:ext>
            </a:extLst>
          </p:cNvPr>
          <p:cNvGrpSpPr/>
          <p:nvPr/>
        </p:nvGrpSpPr>
        <p:grpSpPr>
          <a:xfrm>
            <a:off x="3665769" y="1987468"/>
            <a:ext cx="495215" cy="1012941"/>
            <a:chOff x="3665769" y="1987468"/>
            <a:chExt cx="495215" cy="1012941"/>
          </a:xfrm>
        </p:grpSpPr>
        <p:grpSp>
          <p:nvGrpSpPr>
            <p:cNvPr id="35" name="Graphic 33" descr="Man with solid fill">
              <a:extLst>
                <a:ext uri="{FF2B5EF4-FFF2-40B4-BE49-F238E27FC236}">
                  <a16:creationId xmlns:a16="http://schemas.microsoft.com/office/drawing/2014/main" id="{B275F338-2D47-203F-FFFF-44B42C03657D}"/>
                </a:ext>
              </a:extLst>
            </p:cNvPr>
            <p:cNvGrpSpPr/>
            <p:nvPr/>
          </p:nvGrpSpPr>
          <p:grpSpPr>
            <a:xfrm>
              <a:off x="3665769" y="1987468"/>
              <a:ext cx="495215" cy="1012941"/>
              <a:chOff x="3507530" y="1833938"/>
              <a:chExt cx="596424" cy="1219960"/>
            </a:xfrm>
            <a:solidFill>
              <a:schemeClr val="tx1">
                <a:alpha val="69648"/>
              </a:schemeClr>
            </a:solidFill>
          </p:grpSpPr>
          <p:sp>
            <p:nvSpPr>
              <p:cNvPr id="36" name="Freeform 35">
                <a:extLst>
                  <a:ext uri="{FF2B5EF4-FFF2-40B4-BE49-F238E27FC236}">
                    <a16:creationId xmlns:a16="http://schemas.microsoft.com/office/drawing/2014/main" id="{C497C3C4-C5F5-5BDB-3F52-A5D49C9A29C8}"/>
                  </a:ext>
                </a:extLst>
              </p:cNvPr>
              <p:cNvSpPr/>
              <p:nvPr/>
            </p:nvSpPr>
            <p:spPr>
              <a:xfrm>
                <a:off x="3697302" y="1833938"/>
                <a:ext cx="216881" cy="216881"/>
              </a:xfrm>
              <a:custGeom>
                <a:avLst/>
                <a:gdLst>
                  <a:gd name="connsiteX0" fmla="*/ 216882 w 216881"/>
                  <a:gd name="connsiteY0" fmla="*/ 108441 h 216881"/>
                  <a:gd name="connsiteX1" fmla="*/ 108441 w 216881"/>
                  <a:gd name="connsiteY1" fmla="*/ 216882 h 216881"/>
                  <a:gd name="connsiteX2" fmla="*/ 0 w 216881"/>
                  <a:gd name="connsiteY2" fmla="*/ 108441 h 216881"/>
                  <a:gd name="connsiteX3" fmla="*/ 108441 w 216881"/>
                  <a:gd name="connsiteY3" fmla="*/ 0 h 216881"/>
                  <a:gd name="connsiteX4" fmla="*/ 216882 w 216881"/>
                  <a:gd name="connsiteY4" fmla="*/ 108441 h 2168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881" h="216881">
                    <a:moveTo>
                      <a:pt x="216882" y="108441"/>
                    </a:moveTo>
                    <a:cubicBezTo>
                      <a:pt x="216882" y="168331"/>
                      <a:pt x="168331" y="216882"/>
                      <a:pt x="108441" y="216882"/>
                    </a:cubicBezTo>
                    <a:cubicBezTo>
                      <a:pt x="48551" y="216882"/>
                      <a:pt x="0" y="168331"/>
                      <a:pt x="0" y="108441"/>
                    </a:cubicBezTo>
                    <a:cubicBezTo>
                      <a:pt x="0" y="48551"/>
                      <a:pt x="48551" y="0"/>
                      <a:pt x="108441" y="0"/>
                    </a:cubicBezTo>
                    <a:cubicBezTo>
                      <a:pt x="168331" y="0"/>
                      <a:pt x="216882" y="48551"/>
                      <a:pt x="216882" y="108441"/>
                    </a:cubicBezTo>
                    <a:close/>
                  </a:path>
                </a:pathLst>
              </a:custGeom>
              <a:grpFill/>
              <a:ln w="13494" cap="flat">
                <a:noFill/>
                <a:prstDash val="solid"/>
                <a:miter/>
              </a:ln>
            </p:spPr>
            <p:txBody>
              <a:bodyPr rtlCol="0" anchor="ctr"/>
              <a:lstStyle/>
              <a:p>
                <a:endParaRPr lang="en-US" dirty="0"/>
              </a:p>
            </p:txBody>
          </p:sp>
          <p:sp>
            <p:nvSpPr>
              <p:cNvPr id="37" name="Freeform 36">
                <a:extLst>
                  <a:ext uri="{FF2B5EF4-FFF2-40B4-BE49-F238E27FC236}">
                    <a16:creationId xmlns:a16="http://schemas.microsoft.com/office/drawing/2014/main" id="{F8DBD39D-4F55-F84F-8764-A6CC1838ACDC}"/>
                  </a:ext>
                </a:extLst>
              </p:cNvPr>
              <p:cNvSpPr/>
              <p:nvPr/>
            </p:nvSpPr>
            <p:spPr>
              <a:xfrm>
                <a:off x="3507530" y="2077931"/>
                <a:ext cx="596424" cy="975967"/>
              </a:xfrm>
              <a:custGeom>
                <a:avLst/>
                <a:gdLst>
                  <a:gd name="connsiteX0" fmla="*/ 593714 w 596424"/>
                  <a:gd name="connsiteY0" fmla="*/ 422919 h 975967"/>
                  <a:gd name="connsiteX1" fmla="*/ 517805 w 596424"/>
                  <a:gd name="connsiteY1" fmla="*/ 100308 h 975967"/>
                  <a:gd name="connsiteX2" fmla="*/ 501539 w 596424"/>
                  <a:gd name="connsiteY2" fmla="*/ 70487 h 975967"/>
                  <a:gd name="connsiteX3" fmla="*/ 387676 w 596424"/>
                  <a:gd name="connsiteY3" fmla="*/ 10844 h 975967"/>
                  <a:gd name="connsiteX4" fmla="*/ 298212 w 596424"/>
                  <a:gd name="connsiteY4" fmla="*/ 0 h 975967"/>
                  <a:gd name="connsiteX5" fmla="*/ 208749 w 596424"/>
                  <a:gd name="connsiteY5" fmla="*/ 13555 h 975967"/>
                  <a:gd name="connsiteX6" fmla="*/ 94886 w 596424"/>
                  <a:gd name="connsiteY6" fmla="*/ 73198 h 975967"/>
                  <a:gd name="connsiteX7" fmla="*/ 78620 w 596424"/>
                  <a:gd name="connsiteY7" fmla="*/ 103019 h 975967"/>
                  <a:gd name="connsiteX8" fmla="*/ 2711 w 596424"/>
                  <a:gd name="connsiteY8" fmla="*/ 425630 h 975967"/>
                  <a:gd name="connsiteX9" fmla="*/ 0 w 596424"/>
                  <a:gd name="connsiteY9" fmla="*/ 439185 h 975967"/>
                  <a:gd name="connsiteX10" fmla="*/ 54220 w 596424"/>
                  <a:gd name="connsiteY10" fmla="*/ 493406 h 975967"/>
                  <a:gd name="connsiteX11" fmla="*/ 105730 w 596424"/>
                  <a:gd name="connsiteY11" fmla="*/ 452741 h 975967"/>
                  <a:gd name="connsiteX12" fmla="*/ 162661 w 596424"/>
                  <a:gd name="connsiteY12" fmla="*/ 216882 h 975967"/>
                  <a:gd name="connsiteX13" fmla="*/ 162661 w 596424"/>
                  <a:gd name="connsiteY13" fmla="*/ 975968 h 975967"/>
                  <a:gd name="connsiteX14" fmla="*/ 271102 w 596424"/>
                  <a:gd name="connsiteY14" fmla="*/ 975968 h 975967"/>
                  <a:gd name="connsiteX15" fmla="*/ 271102 w 596424"/>
                  <a:gd name="connsiteY15" fmla="*/ 487984 h 975967"/>
                  <a:gd name="connsiteX16" fmla="*/ 325323 w 596424"/>
                  <a:gd name="connsiteY16" fmla="*/ 487984 h 975967"/>
                  <a:gd name="connsiteX17" fmla="*/ 325323 w 596424"/>
                  <a:gd name="connsiteY17" fmla="*/ 975968 h 975967"/>
                  <a:gd name="connsiteX18" fmla="*/ 433763 w 596424"/>
                  <a:gd name="connsiteY18" fmla="*/ 975968 h 975967"/>
                  <a:gd name="connsiteX19" fmla="*/ 433763 w 596424"/>
                  <a:gd name="connsiteY19" fmla="*/ 214171 h 975967"/>
                  <a:gd name="connsiteX20" fmla="*/ 490695 w 596424"/>
                  <a:gd name="connsiteY20" fmla="*/ 450029 h 975967"/>
                  <a:gd name="connsiteX21" fmla="*/ 542204 w 596424"/>
                  <a:gd name="connsiteY21" fmla="*/ 490695 h 975967"/>
                  <a:gd name="connsiteX22" fmla="*/ 596425 w 596424"/>
                  <a:gd name="connsiteY22" fmla="*/ 436474 h 975967"/>
                  <a:gd name="connsiteX23" fmla="*/ 593714 w 596424"/>
                  <a:gd name="connsiteY23" fmla="*/ 422919 h 975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96424" h="975967">
                    <a:moveTo>
                      <a:pt x="593714" y="422919"/>
                    </a:moveTo>
                    <a:lnTo>
                      <a:pt x="517805" y="100308"/>
                    </a:lnTo>
                    <a:cubicBezTo>
                      <a:pt x="515094" y="89464"/>
                      <a:pt x="509672" y="78620"/>
                      <a:pt x="501539" y="70487"/>
                    </a:cubicBezTo>
                    <a:cubicBezTo>
                      <a:pt x="469007" y="43376"/>
                      <a:pt x="431052" y="24399"/>
                      <a:pt x="387676" y="10844"/>
                    </a:cubicBezTo>
                    <a:cubicBezTo>
                      <a:pt x="357855" y="5422"/>
                      <a:pt x="328034" y="0"/>
                      <a:pt x="298212" y="0"/>
                    </a:cubicBezTo>
                    <a:cubicBezTo>
                      <a:pt x="268391" y="0"/>
                      <a:pt x="238570" y="5422"/>
                      <a:pt x="208749" y="13555"/>
                    </a:cubicBezTo>
                    <a:cubicBezTo>
                      <a:pt x="165372" y="24399"/>
                      <a:pt x="127418" y="46087"/>
                      <a:pt x="94886" y="73198"/>
                    </a:cubicBezTo>
                    <a:cubicBezTo>
                      <a:pt x="86753" y="81331"/>
                      <a:pt x="81331" y="92175"/>
                      <a:pt x="78620" y="103019"/>
                    </a:cubicBezTo>
                    <a:lnTo>
                      <a:pt x="2711" y="425630"/>
                    </a:lnTo>
                    <a:cubicBezTo>
                      <a:pt x="2711" y="428341"/>
                      <a:pt x="0" y="433763"/>
                      <a:pt x="0" y="439185"/>
                    </a:cubicBezTo>
                    <a:cubicBezTo>
                      <a:pt x="0" y="469007"/>
                      <a:pt x="24399" y="493406"/>
                      <a:pt x="54220" y="493406"/>
                    </a:cubicBezTo>
                    <a:cubicBezTo>
                      <a:pt x="78620" y="493406"/>
                      <a:pt x="100308" y="474429"/>
                      <a:pt x="105730" y="452741"/>
                    </a:cubicBezTo>
                    <a:lnTo>
                      <a:pt x="162661" y="216882"/>
                    </a:lnTo>
                    <a:lnTo>
                      <a:pt x="162661" y="975968"/>
                    </a:lnTo>
                    <a:lnTo>
                      <a:pt x="271102" y="975968"/>
                    </a:lnTo>
                    <a:lnTo>
                      <a:pt x="271102" y="487984"/>
                    </a:lnTo>
                    <a:lnTo>
                      <a:pt x="325323" y="487984"/>
                    </a:lnTo>
                    <a:lnTo>
                      <a:pt x="325323" y="975968"/>
                    </a:lnTo>
                    <a:lnTo>
                      <a:pt x="433763" y="975968"/>
                    </a:lnTo>
                    <a:lnTo>
                      <a:pt x="433763" y="214171"/>
                    </a:lnTo>
                    <a:lnTo>
                      <a:pt x="490695" y="450029"/>
                    </a:lnTo>
                    <a:cubicBezTo>
                      <a:pt x="496117" y="471718"/>
                      <a:pt x="517805" y="490695"/>
                      <a:pt x="542204" y="490695"/>
                    </a:cubicBezTo>
                    <a:cubicBezTo>
                      <a:pt x="572025" y="490695"/>
                      <a:pt x="596425" y="466296"/>
                      <a:pt x="596425" y="436474"/>
                    </a:cubicBezTo>
                    <a:cubicBezTo>
                      <a:pt x="596425" y="431052"/>
                      <a:pt x="593714" y="425630"/>
                      <a:pt x="593714" y="422919"/>
                    </a:cubicBezTo>
                    <a:close/>
                  </a:path>
                </a:pathLst>
              </a:custGeom>
              <a:grpFill/>
              <a:ln w="13494" cap="flat">
                <a:noFill/>
                <a:prstDash val="solid"/>
                <a:miter/>
              </a:ln>
            </p:spPr>
            <p:txBody>
              <a:bodyPr rtlCol="0" anchor="ctr"/>
              <a:lstStyle/>
              <a:p>
                <a:endParaRPr lang="en-US" dirty="0"/>
              </a:p>
            </p:txBody>
          </p:sp>
        </p:grpSp>
        <p:sp>
          <p:nvSpPr>
            <p:cNvPr id="38" name="Oval 37">
              <a:extLst>
                <a:ext uri="{FF2B5EF4-FFF2-40B4-BE49-F238E27FC236}">
                  <a16:creationId xmlns:a16="http://schemas.microsoft.com/office/drawing/2014/main" id="{5DF9395A-CD13-3AFE-D033-618BD9DFF6AC}"/>
                </a:ext>
              </a:extLst>
            </p:cNvPr>
            <p:cNvSpPr/>
            <p:nvPr/>
          </p:nvSpPr>
          <p:spPr bwMode="auto">
            <a:xfrm>
              <a:off x="3831168" y="2312021"/>
              <a:ext cx="164417" cy="164417"/>
            </a:xfrm>
            <a:prstGeom prst="ellipse">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cxnSp>
          <p:nvCxnSpPr>
            <p:cNvPr id="40" name="Straight Connector 39">
              <a:extLst>
                <a:ext uri="{FF2B5EF4-FFF2-40B4-BE49-F238E27FC236}">
                  <a16:creationId xmlns:a16="http://schemas.microsoft.com/office/drawing/2014/main" id="{48571066-7AF2-7ABA-9C3D-6921463A774F}"/>
                </a:ext>
              </a:extLst>
            </p:cNvPr>
            <p:cNvCxnSpPr>
              <a:cxnSpLocks/>
            </p:cNvCxnSpPr>
            <p:nvPr/>
          </p:nvCxnSpPr>
          <p:spPr>
            <a:xfrm>
              <a:off x="3913377" y="2184428"/>
              <a:ext cx="0" cy="183661"/>
            </a:xfrm>
            <a:prstGeom prst="line">
              <a:avLst/>
            </a:prstGeom>
            <a:ln w="254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4" name="Freeform 53">
              <a:extLst>
                <a:ext uri="{FF2B5EF4-FFF2-40B4-BE49-F238E27FC236}">
                  <a16:creationId xmlns:a16="http://schemas.microsoft.com/office/drawing/2014/main" id="{64D5F2B8-7232-A58F-4D38-CF59602CA244}"/>
                </a:ext>
              </a:extLst>
            </p:cNvPr>
            <p:cNvSpPr/>
            <p:nvPr/>
          </p:nvSpPr>
          <p:spPr>
            <a:xfrm rot="16200000">
              <a:off x="3896625" y="2339418"/>
              <a:ext cx="33505" cy="109611"/>
            </a:xfrm>
            <a:custGeom>
              <a:avLst/>
              <a:gdLst>
                <a:gd name="connsiteX0" fmla="*/ 0 w 239851"/>
                <a:gd name="connsiteY0" fmla="*/ 0 h 784682"/>
                <a:gd name="connsiteX1" fmla="*/ 239851 w 239851"/>
                <a:gd name="connsiteY1" fmla="*/ 0 h 784682"/>
                <a:gd name="connsiteX2" fmla="*/ 239851 w 239851"/>
                <a:gd name="connsiteY2" fmla="*/ 784683 h 784682"/>
                <a:gd name="connsiteX3" fmla="*/ 0 w 239851"/>
                <a:gd name="connsiteY3" fmla="*/ 784683 h 784682"/>
              </a:gdLst>
              <a:ahLst/>
              <a:cxnLst>
                <a:cxn ang="0">
                  <a:pos x="connsiteX0" y="connsiteY0"/>
                </a:cxn>
                <a:cxn ang="0">
                  <a:pos x="connsiteX1" y="connsiteY1"/>
                </a:cxn>
                <a:cxn ang="0">
                  <a:pos x="connsiteX2" y="connsiteY2"/>
                </a:cxn>
                <a:cxn ang="0">
                  <a:pos x="connsiteX3" y="connsiteY3"/>
                </a:cxn>
              </a:cxnLst>
              <a:rect l="l" t="t" r="r" b="b"/>
              <a:pathLst>
                <a:path w="239851" h="784682">
                  <a:moveTo>
                    <a:pt x="0" y="0"/>
                  </a:moveTo>
                  <a:lnTo>
                    <a:pt x="239851" y="0"/>
                  </a:lnTo>
                  <a:lnTo>
                    <a:pt x="239851" y="784683"/>
                  </a:lnTo>
                  <a:lnTo>
                    <a:pt x="0" y="784683"/>
                  </a:lnTo>
                  <a:close/>
                </a:path>
              </a:pathLst>
            </a:custGeom>
            <a:solidFill>
              <a:srgbClr val="FF0000"/>
            </a:solidFill>
            <a:ln w="9458" cap="flat">
              <a:noFill/>
              <a:prstDash val="solid"/>
              <a:miter/>
            </a:ln>
          </p:spPr>
          <p:txBody>
            <a:bodyPr rtlCol="0" anchor="ctr"/>
            <a:lstStyle/>
            <a:p>
              <a:endParaRPr lang="en-US" u="sng" dirty="0"/>
            </a:p>
          </p:txBody>
        </p:sp>
        <p:sp>
          <p:nvSpPr>
            <p:cNvPr id="55" name="Freeform 54">
              <a:extLst>
                <a:ext uri="{FF2B5EF4-FFF2-40B4-BE49-F238E27FC236}">
                  <a16:creationId xmlns:a16="http://schemas.microsoft.com/office/drawing/2014/main" id="{4DC4B4E5-BBE9-DB88-123B-7D2139912242}"/>
                </a:ext>
              </a:extLst>
            </p:cNvPr>
            <p:cNvSpPr/>
            <p:nvPr/>
          </p:nvSpPr>
          <p:spPr>
            <a:xfrm rot="10800000">
              <a:off x="3896622" y="2339424"/>
              <a:ext cx="33505" cy="109611"/>
            </a:xfrm>
            <a:custGeom>
              <a:avLst/>
              <a:gdLst>
                <a:gd name="connsiteX0" fmla="*/ 0 w 239851"/>
                <a:gd name="connsiteY0" fmla="*/ 0 h 784682"/>
                <a:gd name="connsiteX1" fmla="*/ 239851 w 239851"/>
                <a:gd name="connsiteY1" fmla="*/ 0 h 784682"/>
                <a:gd name="connsiteX2" fmla="*/ 239851 w 239851"/>
                <a:gd name="connsiteY2" fmla="*/ 784683 h 784682"/>
                <a:gd name="connsiteX3" fmla="*/ 0 w 239851"/>
                <a:gd name="connsiteY3" fmla="*/ 784683 h 784682"/>
              </a:gdLst>
              <a:ahLst/>
              <a:cxnLst>
                <a:cxn ang="0">
                  <a:pos x="connsiteX0" y="connsiteY0"/>
                </a:cxn>
                <a:cxn ang="0">
                  <a:pos x="connsiteX1" y="connsiteY1"/>
                </a:cxn>
                <a:cxn ang="0">
                  <a:pos x="connsiteX2" y="connsiteY2"/>
                </a:cxn>
                <a:cxn ang="0">
                  <a:pos x="connsiteX3" y="connsiteY3"/>
                </a:cxn>
              </a:cxnLst>
              <a:rect l="l" t="t" r="r" b="b"/>
              <a:pathLst>
                <a:path w="239851" h="784682">
                  <a:moveTo>
                    <a:pt x="0" y="0"/>
                  </a:moveTo>
                  <a:lnTo>
                    <a:pt x="239851" y="0"/>
                  </a:lnTo>
                  <a:lnTo>
                    <a:pt x="239851" y="784683"/>
                  </a:lnTo>
                  <a:lnTo>
                    <a:pt x="0" y="784683"/>
                  </a:lnTo>
                  <a:close/>
                </a:path>
              </a:pathLst>
            </a:custGeom>
            <a:solidFill>
              <a:srgbClr val="FF0000"/>
            </a:solidFill>
            <a:ln w="9458" cap="flat">
              <a:noFill/>
              <a:prstDash val="solid"/>
              <a:miter/>
            </a:ln>
          </p:spPr>
          <p:txBody>
            <a:bodyPr rtlCol="0" anchor="ctr"/>
            <a:lstStyle/>
            <a:p>
              <a:endParaRPr lang="en-US" u="sng" dirty="0"/>
            </a:p>
          </p:txBody>
        </p:sp>
      </p:grpSp>
      <p:grpSp>
        <p:nvGrpSpPr>
          <p:cNvPr id="264" name="decreased met">
            <a:extLst>
              <a:ext uri="{FF2B5EF4-FFF2-40B4-BE49-F238E27FC236}">
                <a16:creationId xmlns:a16="http://schemas.microsoft.com/office/drawing/2014/main" id="{DFDFDA63-3246-02D5-E903-7165F8BF9390}"/>
              </a:ext>
            </a:extLst>
          </p:cNvPr>
          <p:cNvGrpSpPr/>
          <p:nvPr/>
        </p:nvGrpSpPr>
        <p:grpSpPr>
          <a:xfrm>
            <a:off x="3665769" y="4114453"/>
            <a:ext cx="495215" cy="1012941"/>
            <a:chOff x="3665769" y="4114453"/>
            <a:chExt cx="495215" cy="1012941"/>
          </a:xfrm>
        </p:grpSpPr>
        <p:grpSp>
          <p:nvGrpSpPr>
            <p:cNvPr id="79" name="Graphic 33" descr="Man with solid fill">
              <a:extLst>
                <a:ext uri="{FF2B5EF4-FFF2-40B4-BE49-F238E27FC236}">
                  <a16:creationId xmlns:a16="http://schemas.microsoft.com/office/drawing/2014/main" id="{0A104723-FB1F-A3D5-C0E3-549BB137B63B}"/>
                </a:ext>
              </a:extLst>
            </p:cNvPr>
            <p:cNvGrpSpPr/>
            <p:nvPr/>
          </p:nvGrpSpPr>
          <p:grpSpPr>
            <a:xfrm>
              <a:off x="3665769" y="4114453"/>
              <a:ext cx="495215" cy="1012941"/>
              <a:chOff x="3507530" y="1833938"/>
              <a:chExt cx="596424" cy="1219960"/>
            </a:xfrm>
            <a:solidFill>
              <a:schemeClr val="tx1">
                <a:alpha val="44937"/>
              </a:schemeClr>
            </a:solidFill>
          </p:grpSpPr>
          <p:sp>
            <p:nvSpPr>
              <p:cNvPr id="85" name="Freeform 84">
                <a:extLst>
                  <a:ext uri="{FF2B5EF4-FFF2-40B4-BE49-F238E27FC236}">
                    <a16:creationId xmlns:a16="http://schemas.microsoft.com/office/drawing/2014/main" id="{B8BCF562-1854-2708-59F8-E0FF33B92905}"/>
                  </a:ext>
                </a:extLst>
              </p:cNvPr>
              <p:cNvSpPr/>
              <p:nvPr/>
            </p:nvSpPr>
            <p:spPr>
              <a:xfrm>
                <a:off x="3697302" y="1833938"/>
                <a:ext cx="216881" cy="216881"/>
              </a:xfrm>
              <a:custGeom>
                <a:avLst/>
                <a:gdLst>
                  <a:gd name="connsiteX0" fmla="*/ 216882 w 216881"/>
                  <a:gd name="connsiteY0" fmla="*/ 108441 h 216881"/>
                  <a:gd name="connsiteX1" fmla="*/ 108441 w 216881"/>
                  <a:gd name="connsiteY1" fmla="*/ 216882 h 216881"/>
                  <a:gd name="connsiteX2" fmla="*/ 0 w 216881"/>
                  <a:gd name="connsiteY2" fmla="*/ 108441 h 216881"/>
                  <a:gd name="connsiteX3" fmla="*/ 108441 w 216881"/>
                  <a:gd name="connsiteY3" fmla="*/ 0 h 216881"/>
                  <a:gd name="connsiteX4" fmla="*/ 216882 w 216881"/>
                  <a:gd name="connsiteY4" fmla="*/ 108441 h 2168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881" h="216881">
                    <a:moveTo>
                      <a:pt x="216882" y="108441"/>
                    </a:moveTo>
                    <a:cubicBezTo>
                      <a:pt x="216882" y="168331"/>
                      <a:pt x="168331" y="216882"/>
                      <a:pt x="108441" y="216882"/>
                    </a:cubicBezTo>
                    <a:cubicBezTo>
                      <a:pt x="48551" y="216882"/>
                      <a:pt x="0" y="168331"/>
                      <a:pt x="0" y="108441"/>
                    </a:cubicBezTo>
                    <a:cubicBezTo>
                      <a:pt x="0" y="48551"/>
                      <a:pt x="48551" y="0"/>
                      <a:pt x="108441" y="0"/>
                    </a:cubicBezTo>
                    <a:cubicBezTo>
                      <a:pt x="168331" y="0"/>
                      <a:pt x="216882" y="48551"/>
                      <a:pt x="216882" y="108441"/>
                    </a:cubicBezTo>
                    <a:close/>
                  </a:path>
                </a:pathLst>
              </a:custGeom>
              <a:grpFill/>
              <a:ln w="13494" cap="flat">
                <a:noFill/>
                <a:prstDash val="solid"/>
                <a:miter/>
              </a:ln>
            </p:spPr>
            <p:txBody>
              <a:bodyPr rtlCol="0" anchor="ctr"/>
              <a:lstStyle/>
              <a:p>
                <a:endParaRPr lang="en-US" dirty="0"/>
              </a:p>
            </p:txBody>
          </p:sp>
          <p:sp>
            <p:nvSpPr>
              <p:cNvPr id="86" name="Freeform 85">
                <a:extLst>
                  <a:ext uri="{FF2B5EF4-FFF2-40B4-BE49-F238E27FC236}">
                    <a16:creationId xmlns:a16="http://schemas.microsoft.com/office/drawing/2014/main" id="{A0A65668-9F22-550D-46CC-FB458749C696}"/>
                  </a:ext>
                </a:extLst>
              </p:cNvPr>
              <p:cNvSpPr/>
              <p:nvPr/>
            </p:nvSpPr>
            <p:spPr>
              <a:xfrm>
                <a:off x="3507530" y="2077931"/>
                <a:ext cx="596424" cy="975967"/>
              </a:xfrm>
              <a:custGeom>
                <a:avLst/>
                <a:gdLst>
                  <a:gd name="connsiteX0" fmla="*/ 593714 w 596424"/>
                  <a:gd name="connsiteY0" fmla="*/ 422919 h 975967"/>
                  <a:gd name="connsiteX1" fmla="*/ 517805 w 596424"/>
                  <a:gd name="connsiteY1" fmla="*/ 100308 h 975967"/>
                  <a:gd name="connsiteX2" fmla="*/ 501539 w 596424"/>
                  <a:gd name="connsiteY2" fmla="*/ 70487 h 975967"/>
                  <a:gd name="connsiteX3" fmla="*/ 387676 w 596424"/>
                  <a:gd name="connsiteY3" fmla="*/ 10844 h 975967"/>
                  <a:gd name="connsiteX4" fmla="*/ 298212 w 596424"/>
                  <a:gd name="connsiteY4" fmla="*/ 0 h 975967"/>
                  <a:gd name="connsiteX5" fmla="*/ 208749 w 596424"/>
                  <a:gd name="connsiteY5" fmla="*/ 13555 h 975967"/>
                  <a:gd name="connsiteX6" fmla="*/ 94886 w 596424"/>
                  <a:gd name="connsiteY6" fmla="*/ 73198 h 975967"/>
                  <a:gd name="connsiteX7" fmla="*/ 78620 w 596424"/>
                  <a:gd name="connsiteY7" fmla="*/ 103019 h 975967"/>
                  <a:gd name="connsiteX8" fmla="*/ 2711 w 596424"/>
                  <a:gd name="connsiteY8" fmla="*/ 425630 h 975967"/>
                  <a:gd name="connsiteX9" fmla="*/ 0 w 596424"/>
                  <a:gd name="connsiteY9" fmla="*/ 439185 h 975967"/>
                  <a:gd name="connsiteX10" fmla="*/ 54220 w 596424"/>
                  <a:gd name="connsiteY10" fmla="*/ 493406 h 975967"/>
                  <a:gd name="connsiteX11" fmla="*/ 105730 w 596424"/>
                  <a:gd name="connsiteY11" fmla="*/ 452741 h 975967"/>
                  <a:gd name="connsiteX12" fmla="*/ 162661 w 596424"/>
                  <a:gd name="connsiteY12" fmla="*/ 216882 h 975967"/>
                  <a:gd name="connsiteX13" fmla="*/ 162661 w 596424"/>
                  <a:gd name="connsiteY13" fmla="*/ 975968 h 975967"/>
                  <a:gd name="connsiteX14" fmla="*/ 271102 w 596424"/>
                  <a:gd name="connsiteY14" fmla="*/ 975968 h 975967"/>
                  <a:gd name="connsiteX15" fmla="*/ 271102 w 596424"/>
                  <a:gd name="connsiteY15" fmla="*/ 487984 h 975967"/>
                  <a:gd name="connsiteX16" fmla="*/ 325323 w 596424"/>
                  <a:gd name="connsiteY16" fmla="*/ 487984 h 975967"/>
                  <a:gd name="connsiteX17" fmla="*/ 325323 w 596424"/>
                  <a:gd name="connsiteY17" fmla="*/ 975968 h 975967"/>
                  <a:gd name="connsiteX18" fmla="*/ 433763 w 596424"/>
                  <a:gd name="connsiteY18" fmla="*/ 975968 h 975967"/>
                  <a:gd name="connsiteX19" fmla="*/ 433763 w 596424"/>
                  <a:gd name="connsiteY19" fmla="*/ 214171 h 975967"/>
                  <a:gd name="connsiteX20" fmla="*/ 490695 w 596424"/>
                  <a:gd name="connsiteY20" fmla="*/ 450029 h 975967"/>
                  <a:gd name="connsiteX21" fmla="*/ 542204 w 596424"/>
                  <a:gd name="connsiteY21" fmla="*/ 490695 h 975967"/>
                  <a:gd name="connsiteX22" fmla="*/ 596425 w 596424"/>
                  <a:gd name="connsiteY22" fmla="*/ 436474 h 975967"/>
                  <a:gd name="connsiteX23" fmla="*/ 593714 w 596424"/>
                  <a:gd name="connsiteY23" fmla="*/ 422919 h 975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96424" h="975967">
                    <a:moveTo>
                      <a:pt x="593714" y="422919"/>
                    </a:moveTo>
                    <a:lnTo>
                      <a:pt x="517805" y="100308"/>
                    </a:lnTo>
                    <a:cubicBezTo>
                      <a:pt x="515094" y="89464"/>
                      <a:pt x="509672" y="78620"/>
                      <a:pt x="501539" y="70487"/>
                    </a:cubicBezTo>
                    <a:cubicBezTo>
                      <a:pt x="469007" y="43376"/>
                      <a:pt x="431052" y="24399"/>
                      <a:pt x="387676" y="10844"/>
                    </a:cubicBezTo>
                    <a:cubicBezTo>
                      <a:pt x="357855" y="5422"/>
                      <a:pt x="328034" y="0"/>
                      <a:pt x="298212" y="0"/>
                    </a:cubicBezTo>
                    <a:cubicBezTo>
                      <a:pt x="268391" y="0"/>
                      <a:pt x="238570" y="5422"/>
                      <a:pt x="208749" y="13555"/>
                    </a:cubicBezTo>
                    <a:cubicBezTo>
                      <a:pt x="165372" y="24399"/>
                      <a:pt x="127418" y="46087"/>
                      <a:pt x="94886" y="73198"/>
                    </a:cubicBezTo>
                    <a:cubicBezTo>
                      <a:pt x="86753" y="81331"/>
                      <a:pt x="81331" y="92175"/>
                      <a:pt x="78620" y="103019"/>
                    </a:cubicBezTo>
                    <a:lnTo>
                      <a:pt x="2711" y="425630"/>
                    </a:lnTo>
                    <a:cubicBezTo>
                      <a:pt x="2711" y="428341"/>
                      <a:pt x="0" y="433763"/>
                      <a:pt x="0" y="439185"/>
                    </a:cubicBezTo>
                    <a:cubicBezTo>
                      <a:pt x="0" y="469007"/>
                      <a:pt x="24399" y="493406"/>
                      <a:pt x="54220" y="493406"/>
                    </a:cubicBezTo>
                    <a:cubicBezTo>
                      <a:pt x="78620" y="493406"/>
                      <a:pt x="100308" y="474429"/>
                      <a:pt x="105730" y="452741"/>
                    </a:cubicBezTo>
                    <a:lnTo>
                      <a:pt x="162661" y="216882"/>
                    </a:lnTo>
                    <a:lnTo>
                      <a:pt x="162661" y="975968"/>
                    </a:lnTo>
                    <a:lnTo>
                      <a:pt x="271102" y="975968"/>
                    </a:lnTo>
                    <a:lnTo>
                      <a:pt x="271102" y="487984"/>
                    </a:lnTo>
                    <a:lnTo>
                      <a:pt x="325323" y="487984"/>
                    </a:lnTo>
                    <a:lnTo>
                      <a:pt x="325323" y="975968"/>
                    </a:lnTo>
                    <a:lnTo>
                      <a:pt x="433763" y="975968"/>
                    </a:lnTo>
                    <a:lnTo>
                      <a:pt x="433763" y="214171"/>
                    </a:lnTo>
                    <a:lnTo>
                      <a:pt x="490695" y="450029"/>
                    </a:lnTo>
                    <a:cubicBezTo>
                      <a:pt x="496117" y="471718"/>
                      <a:pt x="517805" y="490695"/>
                      <a:pt x="542204" y="490695"/>
                    </a:cubicBezTo>
                    <a:cubicBezTo>
                      <a:pt x="572025" y="490695"/>
                      <a:pt x="596425" y="466296"/>
                      <a:pt x="596425" y="436474"/>
                    </a:cubicBezTo>
                    <a:cubicBezTo>
                      <a:pt x="596425" y="431052"/>
                      <a:pt x="593714" y="425630"/>
                      <a:pt x="593714" y="422919"/>
                    </a:cubicBezTo>
                    <a:close/>
                  </a:path>
                </a:pathLst>
              </a:custGeom>
              <a:grpFill/>
              <a:ln w="13494" cap="flat">
                <a:noFill/>
                <a:prstDash val="solid"/>
                <a:miter/>
              </a:ln>
            </p:spPr>
            <p:txBody>
              <a:bodyPr rtlCol="0" anchor="ctr"/>
              <a:lstStyle/>
              <a:p>
                <a:endParaRPr lang="en-US" dirty="0"/>
              </a:p>
            </p:txBody>
          </p:sp>
        </p:grpSp>
        <p:sp>
          <p:nvSpPr>
            <p:cNvPr id="80" name="Oval 79">
              <a:extLst>
                <a:ext uri="{FF2B5EF4-FFF2-40B4-BE49-F238E27FC236}">
                  <a16:creationId xmlns:a16="http://schemas.microsoft.com/office/drawing/2014/main" id="{C8F3C191-83A3-BB95-2D50-C96B37133B92}"/>
                </a:ext>
              </a:extLst>
            </p:cNvPr>
            <p:cNvSpPr/>
            <p:nvPr/>
          </p:nvSpPr>
          <p:spPr bwMode="auto">
            <a:xfrm>
              <a:off x="3831168" y="4439006"/>
              <a:ext cx="164417" cy="164417"/>
            </a:xfrm>
            <a:prstGeom prst="ellipse">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cxnSp>
          <p:nvCxnSpPr>
            <p:cNvPr id="81" name="Straight Connector 80">
              <a:extLst>
                <a:ext uri="{FF2B5EF4-FFF2-40B4-BE49-F238E27FC236}">
                  <a16:creationId xmlns:a16="http://schemas.microsoft.com/office/drawing/2014/main" id="{E705EB4B-B0F9-1755-0B82-B8B72CBF7244}"/>
                </a:ext>
              </a:extLst>
            </p:cNvPr>
            <p:cNvCxnSpPr>
              <a:cxnSpLocks/>
            </p:cNvCxnSpPr>
            <p:nvPr/>
          </p:nvCxnSpPr>
          <p:spPr>
            <a:xfrm>
              <a:off x="3913377" y="4311413"/>
              <a:ext cx="0" cy="183661"/>
            </a:xfrm>
            <a:prstGeom prst="line">
              <a:avLst/>
            </a:prstGeom>
            <a:ln w="254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82" name="Freeform 81">
              <a:extLst>
                <a:ext uri="{FF2B5EF4-FFF2-40B4-BE49-F238E27FC236}">
                  <a16:creationId xmlns:a16="http://schemas.microsoft.com/office/drawing/2014/main" id="{6E9A8C2F-12A6-7764-168C-F06EE1A725AF}"/>
                </a:ext>
              </a:extLst>
            </p:cNvPr>
            <p:cNvSpPr/>
            <p:nvPr/>
          </p:nvSpPr>
          <p:spPr>
            <a:xfrm rot="16200000">
              <a:off x="3896625" y="4466403"/>
              <a:ext cx="33505" cy="109611"/>
            </a:xfrm>
            <a:custGeom>
              <a:avLst/>
              <a:gdLst>
                <a:gd name="connsiteX0" fmla="*/ 0 w 239851"/>
                <a:gd name="connsiteY0" fmla="*/ 0 h 784682"/>
                <a:gd name="connsiteX1" fmla="*/ 239851 w 239851"/>
                <a:gd name="connsiteY1" fmla="*/ 0 h 784682"/>
                <a:gd name="connsiteX2" fmla="*/ 239851 w 239851"/>
                <a:gd name="connsiteY2" fmla="*/ 784683 h 784682"/>
                <a:gd name="connsiteX3" fmla="*/ 0 w 239851"/>
                <a:gd name="connsiteY3" fmla="*/ 784683 h 784682"/>
              </a:gdLst>
              <a:ahLst/>
              <a:cxnLst>
                <a:cxn ang="0">
                  <a:pos x="connsiteX0" y="connsiteY0"/>
                </a:cxn>
                <a:cxn ang="0">
                  <a:pos x="connsiteX1" y="connsiteY1"/>
                </a:cxn>
                <a:cxn ang="0">
                  <a:pos x="connsiteX2" y="connsiteY2"/>
                </a:cxn>
                <a:cxn ang="0">
                  <a:pos x="connsiteX3" y="connsiteY3"/>
                </a:cxn>
              </a:cxnLst>
              <a:rect l="l" t="t" r="r" b="b"/>
              <a:pathLst>
                <a:path w="239851" h="784682">
                  <a:moveTo>
                    <a:pt x="0" y="0"/>
                  </a:moveTo>
                  <a:lnTo>
                    <a:pt x="239851" y="0"/>
                  </a:lnTo>
                  <a:lnTo>
                    <a:pt x="239851" y="784683"/>
                  </a:lnTo>
                  <a:lnTo>
                    <a:pt x="0" y="784683"/>
                  </a:lnTo>
                  <a:close/>
                </a:path>
              </a:pathLst>
            </a:custGeom>
            <a:solidFill>
              <a:srgbClr val="92D050"/>
            </a:solidFill>
            <a:ln w="9458" cap="flat">
              <a:noFill/>
              <a:prstDash val="solid"/>
              <a:miter/>
            </a:ln>
          </p:spPr>
          <p:txBody>
            <a:bodyPr rtlCol="0" anchor="ctr"/>
            <a:lstStyle/>
            <a:p>
              <a:endParaRPr lang="en-US" u="sng" dirty="0"/>
            </a:p>
          </p:txBody>
        </p:sp>
      </p:grpSp>
      <p:sp>
        <p:nvSpPr>
          <p:cNvPr id="261" name="smoking">
            <a:extLst>
              <a:ext uri="{FF2B5EF4-FFF2-40B4-BE49-F238E27FC236}">
                <a16:creationId xmlns:a16="http://schemas.microsoft.com/office/drawing/2014/main" id="{345E839B-EFBE-5B4C-1012-D8FAF724CE61}"/>
              </a:ext>
            </a:extLst>
          </p:cNvPr>
          <p:cNvSpPr/>
          <p:nvPr/>
        </p:nvSpPr>
        <p:spPr>
          <a:xfrm>
            <a:off x="1343349" y="1914579"/>
            <a:ext cx="947748" cy="805915"/>
          </a:xfrm>
          <a:custGeom>
            <a:avLst/>
            <a:gdLst>
              <a:gd name="connsiteX0" fmla="*/ 0 w 534638"/>
              <a:gd name="connsiteY0" fmla="*/ 454628 h 454628"/>
              <a:gd name="connsiteX1" fmla="*/ 0 w 534638"/>
              <a:gd name="connsiteY1" fmla="*/ 366522 h 454628"/>
              <a:gd name="connsiteX2" fmla="*/ 442627 w 534638"/>
              <a:gd name="connsiteY2" fmla="*/ 366522 h 454628"/>
              <a:gd name="connsiteX3" fmla="*/ 442627 w 534638"/>
              <a:gd name="connsiteY3" fmla="*/ 454628 h 454628"/>
              <a:gd name="connsiteX4" fmla="*/ 0 w 534638"/>
              <a:gd name="connsiteY4" fmla="*/ 454628 h 454628"/>
              <a:gd name="connsiteX5" fmla="*/ 411004 w 534638"/>
              <a:gd name="connsiteY5" fmla="*/ 167831 h 454628"/>
              <a:gd name="connsiteX6" fmla="*/ 534543 w 534638"/>
              <a:gd name="connsiteY6" fmla="*/ 296323 h 454628"/>
              <a:gd name="connsiteX7" fmla="*/ 534543 w 534638"/>
              <a:gd name="connsiteY7" fmla="*/ 350139 h 454628"/>
              <a:gd name="connsiteX8" fmla="*/ 505016 w 534638"/>
              <a:gd name="connsiteY8" fmla="*/ 350139 h 454628"/>
              <a:gd name="connsiteX9" fmla="*/ 505016 w 534638"/>
              <a:gd name="connsiteY9" fmla="*/ 296323 h 454628"/>
              <a:gd name="connsiteX10" fmla="*/ 411004 w 534638"/>
              <a:gd name="connsiteY10" fmla="*/ 197358 h 454628"/>
              <a:gd name="connsiteX11" fmla="*/ 364141 w 534638"/>
              <a:gd name="connsiteY11" fmla="*/ 197358 h 454628"/>
              <a:gd name="connsiteX12" fmla="*/ 350996 w 534638"/>
              <a:gd name="connsiteY12" fmla="*/ 189262 h 454628"/>
              <a:gd name="connsiteX13" fmla="*/ 352235 w 534638"/>
              <a:gd name="connsiteY13" fmla="*/ 173927 h 454628"/>
              <a:gd name="connsiteX14" fmla="*/ 369284 w 534638"/>
              <a:gd name="connsiteY14" fmla="*/ 125540 h 454628"/>
              <a:gd name="connsiteX15" fmla="*/ 297466 w 534638"/>
              <a:gd name="connsiteY15" fmla="*/ 58198 h 454628"/>
              <a:gd name="connsiteX16" fmla="*/ 297466 w 534638"/>
              <a:gd name="connsiteY16" fmla="*/ 28670 h 454628"/>
              <a:gd name="connsiteX17" fmla="*/ 398812 w 534638"/>
              <a:gd name="connsiteY17" fmla="*/ 125540 h 454628"/>
              <a:gd name="connsiteX18" fmla="*/ 389477 w 534638"/>
              <a:gd name="connsiteY18" fmla="*/ 167831 h 454628"/>
              <a:gd name="connsiteX19" fmla="*/ 411004 w 534638"/>
              <a:gd name="connsiteY19" fmla="*/ 167831 h 454628"/>
              <a:gd name="connsiteX20" fmla="*/ 181832 w 534638"/>
              <a:gd name="connsiteY20" fmla="*/ 89630 h 454628"/>
              <a:gd name="connsiteX21" fmla="*/ 267938 w 534638"/>
              <a:gd name="connsiteY21" fmla="*/ 0 h 454628"/>
              <a:gd name="connsiteX22" fmla="*/ 267938 w 534638"/>
              <a:gd name="connsiteY22" fmla="*/ 29527 h 454628"/>
              <a:gd name="connsiteX23" fmla="*/ 211360 w 534638"/>
              <a:gd name="connsiteY23" fmla="*/ 89630 h 454628"/>
              <a:gd name="connsiteX24" fmla="*/ 229648 w 534638"/>
              <a:gd name="connsiteY24" fmla="*/ 131445 h 454628"/>
              <a:gd name="connsiteX25" fmla="*/ 284321 w 534638"/>
              <a:gd name="connsiteY25" fmla="*/ 148781 h 454628"/>
              <a:gd name="connsiteX26" fmla="*/ 297752 w 534638"/>
              <a:gd name="connsiteY26" fmla="*/ 155829 h 454628"/>
              <a:gd name="connsiteX27" fmla="*/ 297847 w 534638"/>
              <a:gd name="connsiteY27" fmla="*/ 170974 h 454628"/>
              <a:gd name="connsiteX28" fmla="*/ 298132 w 534638"/>
              <a:gd name="connsiteY28" fmla="*/ 219551 h 454628"/>
              <a:gd name="connsiteX29" fmla="*/ 330232 w 534638"/>
              <a:gd name="connsiteY29" fmla="*/ 238125 h 454628"/>
              <a:gd name="connsiteX30" fmla="*/ 409480 w 534638"/>
              <a:gd name="connsiteY30" fmla="*/ 238125 h 454628"/>
              <a:gd name="connsiteX31" fmla="*/ 488537 w 534638"/>
              <a:gd name="connsiteY31" fmla="*/ 310134 h 454628"/>
              <a:gd name="connsiteX32" fmla="*/ 488537 w 534638"/>
              <a:gd name="connsiteY32" fmla="*/ 350044 h 454628"/>
              <a:gd name="connsiteX33" fmla="*/ 459010 w 534638"/>
              <a:gd name="connsiteY33" fmla="*/ 350044 h 454628"/>
              <a:gd name="connsiteX34" fmla="*/ 459010 w 534638"/>
              <a:gd name="connsiteY34" fmla="*/ 310134 h 454628"/>
              <a:gd name="connsiteX35" fmla="*/ 409480 w 534638"/>
              <a:gd name="connsiteY35" fmla="*/ 267653 h 454628"/>
              <a:gd name="connsiteX36" fmla="*/ 330232 w 534638"/>
              <a:gd name="connsiteY36" fmla="*/ 267653 h 454628"/>
              <a:gd name="connsiteX37" fmla="*/ 272510 w 534638"/>
              <a:gd name="connsiteY37" fmla="*/ 234220 h 454628"/>
              <a:gd name="connsiteX38" fmla="*/ 264128 w 534638"/>
              <a:gd name="connsiteY38" fmla="*/ 177641 h 454628"/>
              <a:gd name="connsiteX39" fmla="*/ 209359 w 534638"/>
              <a:gd name="connsiteY39" fmla="*/ 152876 h 454628"/>
              <a:gd name="connsiteX40" fmla="*/ 181832 w 534638"/>
              <a:gd name="connsiteY40" fmla="*/ 89630 h 454628"/>
              <a:gd name="connsiteX41" fmla="*/ 505111 w 534638"/>
              <a:gd name="connsiteY41" fmla="*/ 366522 h 454628"/>
              <a:gd name="connsiteX42" fmla="*/ 534638 w 534638"/>
              <a:gd name="connsiteY42" fmla="*/ 366522 h 454628"/>
              <a:gd name="connsiteX43" fmla="*/ 534638 w 534638"/>
              <a:gd name="connsiteY43" fmla="*/ 454628 h 454628"/>
              <a:gd name="connsiteX44" fmla="*/ 505111 w 534638"/>
              <a:gd name="connsiteY44" fmla="*/ 454628 h 454628"/>
              <a:gd name="connsiteX45" fmla="*/ 505111 w 534638"/>
              <a:gd name="connsiteY45" fmla="*/ 366522 h 454628"/>
              <a:gd name="connsiteX46" fmla="*/ 459105 w 534638"/>
              <a:gd name="connsiteY46" fmla="*/ 366522 h 454628"/>
              <a:gd name="connsiteX47" fmla="*/ 488633 w 534638"/>
              <a:gd name="connsiteY47" fmla="*/ 366522 h 454628"/>
              <a:gd name="connsiteX48" fmla="*/ 488633 w 534638"/>
              <a:gd name="connsiteY48" fmla="*/ 454628 h 454628"/>
              <a:gd name="connsiteX49" fmla="*/ 459105 w 534638"/>
              <a:gd name="connsiteY49" fmla="*/ 454628 h 454628"/>
              <a:gd name="connsiteX50" fmla="*/ 459105 w 534638"/>
              <a:gd name="connsiteY50" fmla="*/ 366522 h 454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534638" h="454628">
                <a:moveTo>
                  <a:pt x="0" y="454628"/>
                </a:moveTo>
                <a:lnTo>
                  <a:pt x="0" y="366522"/>
                </a:lnTo>
                <a:lnTo>
                  <a:pt x="442627" y="366522"/>
                </a:lnTo>
                <a:lnTo>
                  <a:pt x="442627" y="454628"/>
                </a:lnTo>
                <a:lnTo>
                  <a:pt x="0" y="454628"/>
                </a:lnTo>
                <a:close/>
                <a:moveTo>
                  <a:pt x="411004" y="167831"/>
                </a:moveTo>
                <a:cubicBezTo>
                  <a:pt x="488347" y="167831"/>
                  <a:pt x="534543" y="233172"/>
                  <a:pt x="534543" y="296323"/>
                </a:cubicBezTo>
                <a:lnTo>
                  <a:pt x="534543" y="350139"/>
                </a:lnTo>
                <a:lnTo>
                  <a:pt x="505016" y="350139"/>
                </a:lnTo>
                <a:lnTo>
                  <a:pt x="505016" y="296323"/>
                </a:lnTo>
                <a:cubicBezTo>
                  <a:pt x="505016" y="248317"/>
                  <a:pt x="472059" y="197358"/>
                  <a:pt x="411004" y="197358"/>
                </a:cubicBezTo>
                <a:lnTo>
                  <a:pt x="364141" y="197358"/>
                </a:lnTo>
                <a:cubicBezTo>
                  <a:pt x="358616" y="197358"/>
                  <a:pt x="353473" y="194215"/>
                  <a:pt x="350996" y="189262"/>
                </a:cubicBezTo>
                <a:cubicBezTo>
                  <a:pt x="348520" y="184309"/>
                  <a:pt x="348901" y="178403"/>
                  <a:pt x="352235" y="173927"/>
                </a:cubicBezTo>
                <a:cubicBezTo>
                  <a:pt x="362903" y="159163"/>
                  <a:pt x="369284" y="141065"/>
                  <a:pt x="369284" y="125540"/>
                </a:cubicBezTo>
                <a:cubicBezTo>
                  <a:pt x="369284" y="87059"/>
                  <a:pt x="339185" y="59055"/>
                  <a:pt x="297466" y="58198"/>
                </a:cubicBezTo>
                <a:lnTo>
                  <a:pt x="297466" y="28670"/>
                </a:lnTo>
                <a:cubicBezTo>
                  <a:pt x="355378" y="29527"/>
                  <a:pt x="398812" y="70866"/>
                  <a:pt x="398812" y="125540"/>
                </a:cubicBezTo>
                <a:cubicBezTo>
                  <a:pt x="398812" y="139351"/>
                  <a:pt x="395478" y="153924"/>
                  <a:pt x="389477" y="167831"/>
                </a:cubicBezTo>
                <a:lnTo>
                  <a:pt x="411004" y="167831"/>
                </a:lnTo>
                <a:close/>
                <a:moveTo>
                  <a:pt x="181832" y="89630"/>
                </a:moveTo>
                <a:cubicBezTo>
                  <a:pt x="181832" y="45625"/>
                  <a:pt x="211455" y="1143"/>
                  <a:pt x="267938" y="0"/>
                </a:cubicBezTo>
                <a:lnTo>
                  <a:pt x="267938" y="29527"/>
                </a:lnTo>
                <a:cubicBezTo>
                  <a:pt x="223266" y="30766"/>
                  <a:pt x="211360" y="69152"/>
                  <a:pt x="211360" y="89630"/>
                </a:cubicBezTo>
                <a:cubicBezTo>
                  <a:pt x="211360" y="105251"/>
                  <a:pt x="218027" y="120491"/>
                  <a:pt x="229648" y="131445"/>
                </a:cubicBezTo>
                <a:cubicBezTo>
                  <a:pt x="243078" y="144113"/>
                  <a:pt x="262033" y="150114"/>
                  <a:pt x="284321" y="148781"/>
                </a:cubicBezTo>
                <a:cubicBezTo>
                  <a:pt x="289751" y="148495"/>
                  <a:pt x="294894" y="151162"/>
                  <a:pt x="297752" y="155829"/>
                </a:cubicBezTo>
                <a:cubicBezTo>
                  <a:pt x="300609" y="160496"/>
                  <a:pt x="300609" y="166307"/>
                  <a:pt x="297847" y="170974"/>
                </a:cubicBezTo>
                <a:cubicBezTo>
                  <a:pt x="289655" y="184880"/>
                  <a:pt x="289751" y="204883"/>
                  <a:pt x="298132" y="219551"/>
                </a:cubicBezTo>
                <a:cubicBezTo>
                  <a:pt x="302990" y="228029"/>
                  <a:pt x="312515" y="238125"/>
                  <a:pt x="330232" y="238125"/>
                </a:cubicBezTo>
                <a:lnTo>
                  <a:pt x="409480" y="238125"/>
                </a:lnTo>
                <a:cubicBezTo>
                  <a:pt x="458248" y="238125"/>
                  <a:pt x="488537" y="265748"/>
                  <a:pt x="488537" y="310134"/>
                </a:cubicBezTo>
                <a:lnTo>
                  <a:pt x="488537" y="350044"/>
                </a:lnTo>
                <a:lnTo>
                  <a:pt x="459010" y="350044"/>
                </a:lnTo>
                <a:lnTo>
                  <a:pt x="459010" y="310134"/>
                </a:lnTo>
                <a:cubicBezTo>
                  <a:pt x="459010" y="274987"/>
                  <a:pt x="432054" y="267653"/>
                  <a:pt x="409480" y="267653"/>
                </a:cubicBezTo>
                <a:lnTo>
                  <a:pt x="330232" y="267653"/>
                </a:lnTo>
                <a:cubicBezTo>
                  <a:pt x="305657" y="267653"/>
                  <a:pt x="284607" y="255461"/>
                  <a:pt x="272510" y="234220"/>
                </a:cubicBezTo>
                <a:cubicBezTo>
                  <a:pt x="262795" y="217265"/>
                  <a:pt x="260128" y="196501"/>
                  <a:pt x="264128" y="177641"/>
                </a:cubicBezTo>
                <a:cubicBezTo>
                  <a:pt x="237839" y="174498"/>
                  <a:pt x="220123" y="163068"/>
                  <a:pt x="209359" y="152876"/>
                </a:cubicBezTo>
                <a:cubicBezTo>
                  <a:pt x="191833" y="136303"/>
                  <a:pt x="181832" y="113252"/>
                  <a:pt x="181832" y="89630"/>
                </a:cubicBezTo>
                <a:close/>
                <a:moveTo>
                  <a:pt x="505111" y="366522"/>
                </a:moveTo>
                <a:lnTo>
                  <a:pt x="534638" y="366522"/>
                </a:lnTo>
                <a:lnTo>
                  <a:pt x="534638" y="454628"/>
                </a:lnTo>
                <a:lnTo>
                  <a:pt x="505111" y="454628"/>
                </a:lnTo>
                <a:lnTo>
                  <a:pt x="505111" y="366522"/>
                </a:lnTo>
                <a:close/>
                <a:moveTo>
                  <a:pt x="459105" y="366522"/>
                </a:moveTo>
                <a:lnTo>
                  <a:pt x="488633" y="366522"/>
                </a:lnTo>
                <a:lnTo>
                  <a:pt x="488633" y="454628"/>
                </a:lnTo>
                <a:lnTo>
                  <a:pt x="459105" y="454628"/>
                </a:lnTo>
                <a:lnTo>
                  <a:pt x="459105" y="366522"/>
                </a:lnTo>
                <a:close/>
              </a:path>
            </a:pathLst>
          </a:custGeom>
          <a:solidFill>
            <a:schemeClr val="tx1"/>
          </a:solidFill>
          <a:ln w="9525" cap="flat">
            <a:noFill/>
            <a:prstDash val="solid"/>
            <a:miter/>
          </a:ln>
        </p:spPr>
        <p:txBody>
          <a:bodyPr rtlCol="0" anchor="ctr"/>
          <a:lstStyle/>
          <a:p>
            <a:endParaRPr lang="en-US" dirty="0"/>
          </a:p>
        </p:txBody>
      </p:sp>
      <p:sp>
        <p:nvSpPr>
          <p:cNvPr id="262" name="not smoking">
            <a:extLst>
              <a:ext uri="{FF2B5EF4-FFF2-40B4-BE49-F238E27FC236}">
                <a16:creationId xmlns:a16="http://schemas.microsoft.com/office/drawing/2014/main" id="{A9B0C741-5ADC-6690-0E61-03E2E957D48A}"/>
              </a:ext>
            </a:extLst>
          </p:cNvPr>
          <p:cNvSpPr/>
          <p:nvPr/>
        </p:nvSpPr>
        <p:spPr>
          <a:xfrm>
            <a:off x="1430906" y="4515365"/>
            <a:ext cx="772635" cy="935421"/>
          </a:xfrm>
          <a:custGeom>
            <a:avLst/>
            <a:gdLst>
              <a:gd name="connsiteX0" fmla="*/ 177641 w 435854"/>
              <a:gd name="connsiteY0" fmla="*/ 343186 h 527684"/>
              <a:gd name="connsiteX1" fmla="*/ 191262 w 435854"/>
              <a:gd name="connsiteY1" fmla="*/ 377666 h 527684"/>
              <a:gd name="connsiteX2" fmla="*/ 191262 w 435854"/>
              <a:gd name="connsiteY2" fmla="*/ 425863 h 527684"/>
              <a:gd name="connsiteX3" fmla="*/ 92964 w 435854"/>
              <a:gd name="connsiteY3" fmla="*/ 425863 h 527684"/>
              <a:gd name="connsiteX4" fmla="*/ 92964 w 435854"/>
              <a:gd name="connsiteY4" fmla="*/ 398050 h 527684"/>
              <a:gd name="connsiteX5" fmla="*/ 13621 w 435854"/>
              <a:gd name="connsiteY5" fmla="*/ 317278 h 527684"/>
              <a:gd name="connsiteX6" fmla="*/ 0 w 435854"/>
              <a:gd name="connsiteY6" fmla="*/ 282797 h 527684"/>
              <a:gd name="connsiteX7" fmla="*/ 6572 w 435854"/>
              <a:gd name="connsiteY7" fmla="*/ 257937 h 527684"/>
              <a:gd name="connsiteX8" fmla="*/ 122015 w 435854"/>
              <a:gd name="connsiteY8" fmla="*/ 58103 h 527684"/>
              <a:gd name="connsiteX9" fmla="*/ 207455 w 435854"/>
              <a:gd name="connsiteY9" fmla="*/ 107442 h 527684"/>
              <a:gd name="connsiteX10" fmla="*/ 110681 w 435854"/>
              <a:gd name="connsiteY10" fmla="*/ 275082 h 527684"/>
              <a:gd name="connsiteX11" fmla="*/ 177641 w 435854"/>
              <a:gd name="connsiteY11" fmla="*/ 343186 h 527684"/>
              <a:gd name="connsiteX12" fmla="*/ 176022 w 435854"/>
              <a:gd name="connsiteY12" fmla="*/ 341567 h 527684"/>
              <a:gd name="connsiteX13" fmla="*/ 177641 w 435854"/>
              <a:gd name="connsiteY13" fmla="*/ 343186 h 527684"/>
              <a:gd name="connsiteX14" fmla="*/ 176022 w 435854"/>
              <a:gd name="connsiteY14" fmla="*/ 341567 h 527684"/>
              <a:gd name="connsiteX15" fmla="*/ 345757 w 435854"/>
              <a:gd name="connsiteY15" fmla="*/ 387287 h 527684"/>
              <a:gd name="connsiteX16" fmla="*/ 345757 w 435854"/>
              <a:gd name="connsiteY16" fmla="*/ 389192 h 527684"/>
              <a:gd name="connsiteX17" fmla="*/ 266033 w 435854"/>
              <a:gd name="connsiteY17" fmla="*/ 476726 h 527684"/>
              <a:gd name="connsiteX18" fmla="*/ 208598 w 435854"/>
              <a:gd name="connsiteY18" fmla="*/ 476726 h 527684"/>
              <a:gd name="connsiteX19" fmla="*/ 208598 w 435854"/>
              <a:gd name="connsiteY19" fmla="*/ 444056 h 527684"/>
              <a:gd name="connsiteX20" fmla="*/ 266033 w 435854"/>
              <a:gd name="connsiteY20" fmla="*/ 444056 h 527684"/>
              <a:gd name="connsiteX21" fmla="*/ 313087 w 435854"/>
              <a:gd name="connsiteY21" fmla="*/ 389192 h 527684"/>
              <a:gd name="connsiteX22" fmla="*/ 313087 w 435854"/>
              <a:gd name="connsiteY22" fmla="*/ 387382 h 527684"/>
              <a:gd name="connsiteX23" fmla="*/ 292513 w 435854"/>
              <a:gd name="connsiteY23" fmla="*/ 348520 h 527684"/>
              <a:gd name="connsiteX24" fmla="*/ 230410 w 435854"/>
              <a:gd name="connsiteY24" fmla="*/ 286417 h 527684"/>
              <a:gd name="connsiteX25" fmla="*/ 211360 w 435854"/>
              <a:gd name="connsiteY25" fmla="*/ 214979 h 527684"/>
              <a:gd name="connsiteX26" fmla="*/ 249079 w 435854"/>
              <a:gd name="connsiteY26" fmla="*/ 164116 h 527684"/>
              <a:gd name="connsiteX27" fmla="*/ 225552 w 435854"/>
              <a:gd name="connsiteY27" fmla="*/ 101822 h 527684"/>
              <a:gd name="connsiteX28" fmla="*/ 253460 w 435854"/>
              <a:gd name="connsiteY28" fmla="*/ 30766 h 527684"/>
              <a:gd name="connsiteX29" fmla="*/ 324517 w 435854"/>
              <a:gd name="connsiteY29" fmla="*/ 0 h 527684"/>
              <a:gd name="connsiteX30" fmla="*/ 324517 w 435854"/>
              <a:gd name="connsiteY30" fmla="*/ 32861 h 527684"/>
              <a:gd name="connsiteX31" fmla="*/ 276511 w 435854"/>
              <a:gd name="connsiteY31" fmla="*/ 53912 h 527684"/>
              <a:gd name="connsiteX32" fmla="*/ 258127 w 435854"/>
              <a:gd name="connsiteY32" fmla="*/ 100965 h 527684"/>
              <a:gd name="connsiteX33" fmla="*/ 287369 w 435854"/>
              <a:gd name="connsiteY33" fmla="*/ 157353 h 527684"/>
              <a:gd name="connsiteX34" fmla="*/ 292418 w 435854"/>
              <a:gd name="connsiteY34" fmla="*/ 173450 h 527684"/>
              <a:gd name="connsiteX35" fmla="*/ 280607 w 435854"/>
              <a:gd name="connsiteY35" fmla="*/ 185452 h 527684"/>
              <a:gd name="connsiteX36" fmla="*/ 242792 w 435854"/>
              <a:gd name="connsiteY36" fmla="*/ 223647 h 527684"/>
              <a:gd name="connsiteX37" fmla="*/ 253460 w 435854"/>
              <a:gd name="connsiteY37" fmla="*/ 263366 h 527684"/>
              <a:gd name="connsiteX38" fmla="*/ 315563 w 435854"/>
              <a:gd name="connsiteY38" fmla="*/ 325469 h 527684"/>
              <a:gd name="connsiteX39" fmla="*/ 345757 w 435854"/>
              <a:gd name="connsiteY39" fmla="*/ 387287 h 527684"/>
              <a:gd name="connsiteX40" fmla="*/ 420815 w 435854"/>
              <a:gd name="connsiteY40" fmla="*/ 390811 h 527684"/>
              <a:gd name="connsiteX41" fmla="*/ 278606 w 435854"/>
              <a:gd name="connsiteY41" fmla="*/ 527590 h 527684"/>
              <a:gd name="connsiteX42" fmla="*/ 208598 w 435854"/>
              <a:gd name="connsiteY42" fmla="*/ 527590 h 527684"/>
              <a:gd name="connsiteX43" fmla="*/ 208598 w 435854"/>
              <a:gd name="connsiteY43" fmla="*/ 494919 h 527684"/>
              <a:gd name="connsiteX44" fmla="*/ 278606 w 435854"/>
              <a:gd name="connsiteY44" fmla="*/ 494919 h 527684"/>
              <a:gd name="connsiteX45" fmla="*/ 388144 w 435854"/>
              <a:gd name="connsiteY45" fmla="*/ 390811 h 527684"/>
              <a:gd name="connsiteX46" fmla="*/ 388144 w 435854"/>
              <a:gd name="connsiteY46" fmla="*/ 387382 h 527684"/>
              <a:gd name="connsiteX47" fmla="*/ 358140 w 435854"/>
              <a:gd name="connsiteY47" fmla="*/ 322136 h 527684"/>
              <a:gd name="connsiteX48" fmla="*/ 321469 w 435854"/>
              <a:gd name="connsiteY48" fmla="*/ 285464 h 527684"/>
              <a:gd name="connsiteX49" fmla="*/ 317468 w 435854"/>
              <a:gd name="connsiteY49" fmla="*/ 268891 h 527684"/>
              <a:gd name="connsiteX50" fmla="*/ 330422 w 435854"/>
              <a:gd name="connsiteY50" fmla="*/ 257747 h 527684"/>
              <a:gd name="connsiteX51" fmla="*/ 381667 w 435854"/>
              <a:gd name="connsiteY51" fmla="*/ 233267 h 527684"/>
              <a:gd name="connsiteX52" fmla="*/ 403479 w 435854"/>
              <a:gd name="connsiteY52" fmla="*/ 180403 h 527684"/>
              <a:gd name="connsiteX53" fmla="*/ 326993 w 435854"/>
              <a:gd name="connsiteY53" fmla="*/ 104299 h 527684"/>
              <a:gd name="connsiteX54" fmla="*/ 326993 w 435854"/>
              <a:gd name="connsiteY54" fmla="*/ 71533 h 527684"/>
              <a:gd name="connsiteX55" fmla="*/ 435769 w 435854"/>
              <a:gd name="connsiteY55" fmla="*/ 178213 h 527684"/>
              <a:gd name="connsiteX56" fmla="*/ 404812 w 435854"/>
              <a:gd name="connsiteY56" fmla="*/ 256318 h 527684"/>
              <a:gd name="connsiteX57" fmla="*/ 364427 w 435854"/>
              <a:gd name="connsiteY57" fmla="*/ 282131 h 527684"/>
              <a:gd name="connsiteX58" fmla="*/ 381286 w 435854"/>
              <a:gd name="connsiteY58" fmla="*/ 298990 h 527684"/>
              <a:gd name="connsiteX59" fmla="*/ 420815 w 435854"/>
              <a:gd name="connsiteY59" fmla="*/ 387191 h 527684"/>
              <a:gd name="connsiteX60" fmla="*/ 420815 w 435854"/>
              <a:gd name="connsiteY60" fmla="*/ 390811 h 527684"/>
              <a:gd name="connsiteX61" fmla="*/ 92964 w 435854"/>
              <a:gd name="connsiteY61" fmla="*/ 444056 h 527684"/>
              <a:gd name="connsiteX62" fmla="*/ 191262 w 435854"/>
              <a:gd name="connsiteY62" fmla="*/ 444056 h 527684"/>
              <a:gd name="connsiteX63" fmla="*/ 191262 w 435854"/>
              <a:gd name="connsiteY63" fmla="*/ 476726 h 527684"/>
              <a:gd name="connsiteX64" fmla="*/ 92964 w 435854"/>
              <a:gd name="connsiteY64" fmla="*/ 476726 h 527684"/>
              <a:gd name="connsiteX65" fmla="*/ 92964 w 435854"/>
              <a:gd name="connsiteY65" fmla="*/ 444056 h 527684"/>
              <a:gd name="connsiteX66" fmla="*/ 92964 w 435854"/>
              <a:gd name="connsiteY66" fmla="*/ 495014 h 527684"/>
              <a:gd name="connsiteX67" fmla="*/ 191262 w 435854"/>
              <a:gd name="connsiteY67" fmla="*/ 495014 h 527684"/>
              <a:gd name="connsiteX68" fmla="*/ 191262 w 435854"/>
              <a:gd name="connsiteY68" fmla="*/ 527685 h 527684"/>
              <a:gd name="connsiteX69" fmla="*/ 92964 w 435854"/>
              <a:gd name="connsiteY69" fmla="*/ 527685 h 527684"/>
              <a:gd name="connsiteX70" fmla="*/ 92964 w 435854"/>
              <a:gd name="connsiteY70" fmla="*/ 495014 h 527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435854" h="527684">
                <a:moveTo>
                  <a:pt x="177641" y="343186"/>
                </a:moveTo>
                <a:cubicBezTo>
                  <a:pt x="186119" y="352235"/>
                  <a:pt x="191262" y="364331"/>
                  <a:pt x="191262" y="377666"/>
                </a:cubicBezTo>
                <a:lnTo>
                  <a:pt x="191262" y="425863"/>
                </a:lnTo>
                <a:lnTo>
                  <a:pt x="92964" y="425863"/>
                </a:lnTo>
                <a:lnTo>
                  <a:pt x="92964" y="398050"/>
                </a:lnTo>
                <a:lnTo>
                  <a:pt x="13621" y="317278"/>
                </a:lnTo>
                <a:cubicBezTo>
                  <a:pt x="5144" y="308229"/>
                  <a:pt x="0" y="296132"/>
                  <a:pt x="0" y="282797"/>
                </a:cubicBezTo>
                <a:cubicBezTo>
                  <a:pt x="0" y="273749"/>
                  <a:pt x="2381" y="265271"/>
                  <a:pt x="6572" y="257937"/>
                </a:cubicBezTo>
                <a:lnTo>
                  <a:pt x="122015" y="58103"/>
                </a:lnTo>
                <a:lnTo>
                  <a:pt x="207455" y="107442"/>
                </a:lnTo>
                <a:lnTo>
                  <a:pt x="110681" y="275082"/>
                </a:lnTo>
                <a:cubicBezTo>
                  <a:pt x="110585" y="274892"/>
                  <a:pt x="177070" y="342614"/>
                  <a:pt x="177641" y="343186"/>
                </a:cubicBezTo>
                <a:close/>
                <a:moveTo>
                  <a:pt x="176022" y="341567"/>
                </a:moveTo>
                <a:lnTo>
                  <a:pt x="177641" y="343186"/>
                </a:lnTo>
                <a:cubicBezTo>
                  <a:pt x="177070" y="342614"/>
                  <a:pt x="176594" y="342043"/>
                  <a:pt x="176022" y="341567"/>
                </a:cubicBezTo>
                <a:close/>
                <a:moveTo>
                  <a:pt x="345757" y="387287"/>
                </a:moveTo>
                <a:lnTo>
                  <a:pt x="345757" y="389192"/>
                </a:lnTo>
                <a:cubicBezTo>
                  <a:pt x="345757" y="443198"/>
                  <a:pt x="315182" y="476726"/>
                  <a:pt x="266033" y="476726"/>
                </a:cubicBezTo>
                <a:lnTo>
                  <a:pt x="208598" y="476726"/>
                </a:lnTo>
                <a:lnTo>
                  <a:pt x="208598" y="444056"/>
                </a:lnTo>
                <a:lnTo>
                  <a:pt x="266033" y="444056"/>
                </a:lnTo>
                <a:cubicBezTo>
                  <a:pt x="304895" y="444056"/>
                  <a:pt x="313087" y="414242"/>
                  <a:pt x="313087" y="389192"/>
                </a:cubicBezTo>
                <a:lnTo>
                  <a:pt x="313087" y="387382"/>
                </a:lnTo>
                <a:cubicBezTo>
                  <a:pt x="312420" y="372428"/>
                  <a:pt x="302800" y="358902"/>
                  <a:pt x="292513" y="348520"/>
                </a:cubicBezTo>
                <a:lnTo>
                  <a:pt x="230410" y="286417"/>
                </a:lnTo>
                <a:cubicBezTo>
                  <a:pt x="211169" y="267176"/>
                  <a:pt x="204216" y="241173"/>
                  <a:pt x="211360" y="214979"/>
                </a:cubicBezTo>
                <a:cubicBezTo>
                  <a:pt x="217075" y="194215"/>
                  <a:pt x="231172" y="175736"/>
                  <a:pt x="249079" y="164116"/>
                </a:cubicBezTo>
                <a:cubicBezTo>
                  <a:pt x="230886" y="141065"/>
                  <a:pt x="226028" y="118301"/>
                  <a:pt x="225552" y="101822"/>
                </a:cubicBezTo>
                <a:cubicBezTo>
                  <a:pt x="224790" y="75152"/>
                  <a:pt x="234982" y="49244"/>
                  <a:pt x="253460" y="30766"/>
                </a:cubicBezTo>
                <a:cubicBezTo>
                  <a:pt x="272129" y="12097"/>
                  <a:pt x="297752" y="95"/>
                  <a:pt x="324517" y="0"/>
                </a:cubicBezTo>
                <a:lnTo>
                  <a:pt x="324517" y="32861"/>
                </a:lnTo>
                <a:cubicBezTo>
                  <a:pt x="304038" y="33147"/>
                  <a:pt x="286131" y="44387"/>
                  <a:pt x="276511" y="53912"/>
                </a:cubicBezTo>
                <a:cubicBezTo>
                  <a:pt x="264319" y="66104"/>
                  <a:pt x="257556" y="83249"/>
                  <a:pt x="258127" y="100965"/>
                </a:cubicBezTo>
                <a:cubicBezTo>
                  <a:pt x="258699" y="121444"/>
                  <a:pt x="268795" y="140875"/>
                  <a:pt x="287369" y="157353"/>
                </a:cubicBezTo>
                <a:cubicBezTo>
                  <a:pt x="291846" y="161353"/>
                  <a:pt x="293846" y="167545"/>
                  <a:pt x="292418" y="173450"/>
                </a:cubicBezTo>
                <a:cubicBezTo>
                  <a:pt x="290989" y="179356"/>
                  <a:pt x="286512" y="183928"/>
                  <a:pt x="280607" y="185452"/>
                </a:cubicBezTo>
                <a:cubicBezTo>
                  <a:pt x="263271" y="189928"/>
                  <a:pt x="247650" y="205645"/>
                  <a:pt x="242792" y="223647"/>
                </a:cubicBezTo>
                <a:cubicBezTo>
                  <a:pt x="239935" y="234029"/>
                  <a:pt x="239459" y="249365"/>
                  <a:pt x="253460" y="263366"/>
                </a:cubicBezTo>
                <a:lnTo>
                  <a:pt x="315563" y="325469"/>
                </a:lnTo>
                <a:cubicBezTo>
                  <a:pt x="335090" y="344900"/>
                  <a:pt x="345186" y="366332"/>
                  <a:pt x="345757" y="387287"/>
                </a:cubicBezTo>
                <a:close/>
                <a:moveTo>
                  <a:pt x="420815" y="390811"/>
                </a:moveTo>
                <a:cubicBezTo>
                  <a:pt x="420815" y="476441"/>
                  <a:pt x="348520" y="527590"/>
                  <a:pt x="278606" y="527590"/>
                </a:cubicBezTo>
                <a:lnTo>
                  <a:pt x="208598" y="527590"/>
                </a:lnTo>
                <a:lnTo>
                  <a:pt x="208598" y="494919"/>
                </a:lnTo>
                <a:lnTo>
                  <a:pt x="278606" y="494919"/>
                </a:lnTo>
                <a:cubicBezTo>
                  <a:pt x="331756" y="494919"/>
                  <a:pt x="388144" y="458438"/>
                  <a:pt x="388144" y="390811"/>
                </a:cubicBezTo>
                <a:lnTo>
                  <a:pt x="388144" y="387382"/>
                </a:lnTo>
                <a:cubicBezTo>
                  <a:pt x="386810" y="364712"/>
                  <a:pt x="377952" y="341948"/>
                  <a:pt x="358140" y="322136"/>
                </a:cubicBezTo>
                <a:lnTo>
                  <a:pt x="321469" y="285464"/>
                </a:lnTo>
                <a:cubicBezTo>
                  <a:pt x="317087" y="281083"/>
                  <a:pt x="315563" y="274701"/>
                  <a:pt x="317468" y="268891"/>
                </a:cubicBezTo>
                <a:cubicBezTo>
                  <a:pt x="319373" y="263081"/>
                  <a:pt x="324422" y="258794"/>
                  <a:pt x="330422" y="257747"/>
                </a:cubicBezTo>
                <a:cubicBezTo>
                  <a:pt x="350330" y="254603"/>
                  <a:pt x="369475" y="245459"/>
                  <a:pt x="381667" y="233267"/>
                </a:cubicBezTo>
                <a:cubicBezTo>
                  <a:pt x="396335" y="218599"/>
                  <a:pt x="403479" y="199739"/>
                  <a:pt x="403479" y="180403"/>
                </a:cubicBezTo>
                <a:cubicBezTo>
                  <a:pt x="403384" y="138398"/>
                  <a:pt x="369094" y="104299"/>
                  <a:pt x="326993" y="104299"/>
                </a:cubicBezTo>
                <a:lnTo>
                  <a:pt x="326993" y="71533"/>
                </a:lnTo>
                <a:cubicBezTo>
                  <a:pt x="386429" y="71533"/>
                  <a:pt x="434626" y="119158"/>
                  <a:pt x="435769" y="178213"/>
                </a:cubicBezTo>
                <a:cubicBezTo>
                  <a:pt x="436912" y="206502"/>
                  <a:pt x="426625" y="234505"/>
                  <a:pt x="404812" y="256318"/>
                </a:cubicBezTo>
                <a:cubicBezTo>
                  <a:pt x="394049" y="267081"/>
                  <a:pt x="380048" y="275939"/>
                  <a:pt x="364427" y="282131"/>
                </a:cubicBezTo>
                <a:lnTo>
                  <a:pt x="381286" y="298990"/>
                </a:lnTo>
                <a:cubicBezTo>
                  <a:pt x="407480" y="325184"/>
                  <a:pt x="419481" y="356330"/>
                  <a:pt x="420815" y="387191"/>
                </a:cubicBezTo>
                <a:lnTo>
                  <a:pt x="420815" y="390811"/>
                </a:lnTo>
                <a:close/>
                <a:moveTo>
                  <a:pt x="92964" y="444056"/>
                </a:moveTo>
                <a:lnTo>
                  <a:pt x="191262" y="444056"/>
                </a:lnTo>
                <a:lnTo>
                  <a:pt x="191262" y="476726"/>
                </a:lnTo>
                <a:lnTo>
                  <a:pt x="92964" y="476726"/>
                </a:lnTo>
                <a:lnTo>
                  <a:pt x="92964" y="444056"/>
                </a:lnTo>
                <a:close/>
                <a:moveTo>
                  <a:pt x="92964" y="495014"/>
                </a:moveTo>
                <a:lnTo>
                  <a:pt x="191262" y="495014"/>
                </a:lnTo>
                <a:lnTo>
                  <a:pt x="191262" y="527685"/>
                </a:lnTo>
                <a:lnTo>
                  <a:pt x="92964" y="527685"/>
                </a:lnTo>
                <a:lnTo>
                  <a:pt x="92964" y="495014"/>
                </a:lnTo>
                <a:close/>
              </a:path>
            </a:pathLst>
          </a:custGeom>
          <a:solidFill>
            <a:schemeClr val="tx1"/>
          </a:solidFill>
          <a:ln w="9525" cap="flat">
            <a:noFill/>
            <a:prstDash val="solid"/>
            <a:miter/>
          </a:ln>
        </p:spPr>
        <p:txBody>
          <a:bodyPr rtlCol="0" anchor="ctr"/>
          <a:lstStyle/>
          <a:p>
            <a:endParaRPr lang="en-US" dirty="0"/>
          </a:p>
        </p:txBody>
      </p:sp>
      <p:sp>
        <p:nvSpPr>
          <p:cNvPr id="3" name="Footer Placeholder 3">
            <a:extLst>
              <a:ext uri="{FF2B5EF4-FFF2-40B4-BE49-F238E27FC236}">
                <a16:creationId xmlns:a16="http://schemas.microsoft.com/office/drawing/2014/main" id="{1B6B5284-FBF0-8F4E-ACB0-C55FF40B0AE5}"/>
              </a:ext>
            </a:extLst>
          </p:cNvPr>
          <p:cNvSpPr>
            <a:spLocks noGrp="1"/>
          </p:cNvSpPr>
          <p:nvPr>
            <p:ph type="ftr" sz="quarter" idx="3"/>
          </p:nvPr>
        </p:nvSpPr>
        <p:spPr>
          <a:xfrm>
            <a:off x="518007" y="6333440"/>
            <a:ext cx="4292373" cy="365125"/>
          </a:xfrm>
        </p:spPr>
        <p:txBody>
          <a:bodyPr anchor="ctr">
            <a:normAutofit/>
          </a:bodyPr>
          <a:lstStyle/>
          <a:p>
            <a:pPr>
              <a:spcAft>
                <a:spcPts val="600"/>
              </a:spcAft>
              <a:defRPr/>
            </a:pPr>
            <a:r>
              <a:rPr lang="en-US"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2600708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par>
                          <p:cTn id="8" fill="hold">
                            <p:stCondLst>
                              <p:cond delay="1000"/>
                            </p:stCondLst>
                            <p:childTnLst>
                              <p:par>
                                <p:cTn id="9" presetID="10" presetClass="entr" presetSubtype="0" fill="hold" grpId="0" nodeType="afterEffect">
                                  <p:stCondLst>
                                    <p:cond delay="50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childTnLst>
                                </p:cTn>
                              </p:par>
                            </p:childTnLst>
                          </p:cTn>
                        </p:par>
                        <p:par>
                          <p:cTn id="12" fill="hold">
                            <p:stCondLst>
                              <p:cond delay="2000"/>
                            </p:stCondLst>
                            <p:childTnLst>
                              <p:par>
                                <p:cTn id="13" presetID="10" presetClass="entr" presetSubtype="0" fill="hold" grpId="0" nodeType="afterEffect">
                                  <p:stCondLst>
                                    <p:cond delay="50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61"/>
                                        </p:tgtEl>
                                        <p:attrNameLst>
                                          <p:attrName>style.visibility</p:attrName>
                                        </p:attrNameLst>
                                      </p:cBhvr>
                                      <p:to>
                                        <p:strVal val="visible"/>
                                      </p:to>
                                    </p:set>
                                    <p:animEffect transition="in" filter="fade">
                                      <p:cBhvr>
                                        <p:cTn id="20" dur="500"/>
                                        <p:tgtEl>
                                          <p:spTgt spid="261"/>
                                        </p:tgtEl>
                                      </p:cBhvr>
                                    </p:animEffect>
                                  </p:childTnLst>
                                </p:cTn>
                              </p:par>
                            </p:childTnLst>
                          </p:cTn>
                        </p:par>
                        <p:par>
                          <p:cTn id="21" fill="hold">
                            <p:stCondLst>
                              <p:cond delay="500"/>
                            </p:stCondLst>
                            <p:childTnLst>
                              <p:par>
                                <p:cTn id="22" presetID="10" presetClass="entr" presetSubtype="0" fill="hold" nodeType="afterEffect">
                                  <p:stCondLst>
                                    <p:cond delay="500"/>
                                  </p:stCondLst>
                                  <p:childTnLst>
                                    <p:set>
                                      <p:cBhvr>
                                        <p:cTn id="23" dur="1" fill="hold">
                                          <p:stCondLst>
                                            <p:cond delay="0"/>
                                          </p:stCondLst>
                                        </p:cTn>
                                        <p:tgtEl>
                                          <p:spTgt spid="263"/>
                                        </p:tgtEl>
                                        <p:attrNameLst>
                                          <p:attrName>style.visibility</p:attrName>
                                        </p:attrNameLst>
                                      </p:cBhvr>
                                      <p:to>
                                        <p:strVal val="visible"/>
                                      </p:to>
                                    </p:set>
                                    <p:animEffect transition="in" filter="fade">
                                      <p:cBhvr>
                                        <p:cTn id="24" dur="500"/>
                                        <p:tgtEl>
                                          <p:spTgt spid="263"/>
                                        </p:tgtEl>
                                      </p:cBhvr>
                                    </p:animEffect>
                                  </p:childTnLst>
                                </p:cTn>
                              </p:par>
                            </p:childTnLst>
                          </p:cTn>
                        </p:par>
                        <p:par>
                          <p:cTn id="25" fill="hold">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childTnLst>
                                </p:cTn>
                              </p:par>
                            </p:childTnLst>
                          </p:cTn>
                        </p:par>
                        <p:par>
                          <p:cTn id="29" fill="hold">
                            <p:stCondLst>
                              <p:cond delay="2000"/>
                            </p:stCondLst>
                            <p:childTnLst>
                              <p:par>
                                <p:cTn id="30" presetID="10" presetClass="entr" presetSubtype="0" fill="hold" nodeType="afterEffect">
                                  <p:stCondLst>
                                    <p:cond delay="500"/>
                                  </p:stCondLst>
                                  <p:childTnLst>
                                    <p:set>
                                      <p:cBhvr>
                                        <p:cTn id="31" dur="1" fill="hold">
                                          <p:stCondLst>
                                            <p:cond delay="0"/>
                                          </p:stCondLst>
                                        </p:cTn>
                                        <p:tgtEl>
                                          <p:spTgt spid="266"/>
                                        </p:tgtEl>
                                        <p:attrNameLst>
                                          <p:attrName>style.visibility</p:attrName>
                                        </p:attrNameLst>
                                      </p:cBhvr>
                                      <p:to>
                                        <p:strVal val="visible"/>
                                      </p:to>
                                    </p:set>
                                    <p:animEffect transition="in" filter="fade">
                                      <p:cBhvr>
                                        <p:cTn id="32" dur="500"/>
                                        <p:tgtEl>
                                          <p:spTgt spid="266"/>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500"/>
                                        <p:tgtEl>
                                          <p:spTgt spid="23"/>
                                        </p:tgtEl>
                                      </p:cBhvr>
                                    </p:animEffec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62"/>
                                        </p:tgtEl>
                                        <p:attrNameLst>
                                          <p:attrName>style.visibility</p:attrName>
                                        </p:attrNameLst>
                                      </p:cBhvr>
                                      <p:to>
                                        <p:strVal val="visible"/>
                                      </p:to>
                                    </p:set>
                                  </p:childTnLst>
                                </p:cTn>
                              </p:par>
                            </p:childTnLst>
                          </p:cTn>
                        </p:par>
                        <p:par>
                          <p:cTn id="41" fill="hold">
                            <p:stCondLst>
                              <p:cond delay="0"/>
                            </p:stCondLst>
                            <p:childTnLst>
                              <p:par>
                                <p:cTn id="42" presetID="10" presetClass="entr" presetSubtype="0" fill="hold" nodeType="afterEffect">
                                  <p:stCondLst>
                                    <p:cond delay="500"/>
                                  </p:stCondLst>
                                  <p:childTnLst>
                                    <p:set>
                                      <p:cBhvr>
                                        <p:cTn id="43" dur="1" fill="hold">
                                          <p:stCondLst>
                                            <p:cond delay="0"/>
                                          </p:stCondLst>
                                        </p:cTn>
                                        <p:tgtEl>
                                          <p:spTgt spid="264"/>
                                        </p:tgtEl>
                                        <p:attrNameLst>
                                          <p:attrName>style.visibility</p:attrName>
                                        </p:attrNameLst>
                                      </p:cBhvr>
                                      <p:to>
                                        <p:strVal val="visible"/>
                                      </p:to>
                                    </p:set>
                                    <p:animEffect transition="in" filter="fade">
                                      <p:cBhvr>
                                        <p:cTn id="44" dur="500"/>
                                        <p:tgtEl>
                                          <p:spTgt spid="264"/>
                                        </p:tgtEl>
                                      </p:cBhvr>
                                    </p:animEffect>
                                  </p:childTnLst>
                                </p:cTn>
                              </p:par>
                            </p:childTnLst>
                          </p:cTn>
                        </p:par>
                        <p:par>
                          <p:cTn id="45" fill="hold">
                            <p:stCondLst>
                              <p:cond delay="1000"/>
                            </p:stCondLst>
                            <p:childTnLst>
                              <p:par>
                                <p:cTn id="46" presetID="10" presetClass="entr" presetSubtype="0"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fade">
                                      <p:cBhvr>
                                        <p:cTn id="48" dur="500"/>
                                        <p:tgtEl>
                                          <p:spTgt spid="22"/>
                                        </p:tgtEl>
                                      </p:cBhvr>
                                    </p:animEffect>
                                  </p:childTnLst>
                                </p:cTn>
                              </p:par>
                            </p:childTnLst>
                          </p:cTn>
                        </p:par>
                        <p:par>
                          <p:cTn id="49" fill="hold">
                            <p:stCondLst>
                              <p:cond delay="1500"/>
                            </p:stCondLst>
                            <p:childTnLst>
                              <p:par>
                                <p:cTn id="50" presetID="10" presetClass="entr" presetSubtype="0" fill="hold" grpId="0" nodeType="afterEffect">
                                  <p:stCondLst>
                                    <p:cond delay="500"/>
                                  </p:stCondLst>
                                  <p:childTnLst>
                                    <p:set>
                                      <p:cBhvr>
                                        <p:cTn id="51" dur="1" fill="hold">
                                          <p:stCondLst>
                                            <p:cond delay="0"/>
                                          </p:stCondLst>
                                        </p:cTn>
                                        <p:tgtEl>
                                          <p:spTgt spid="24"/>
                                        </p:tgtEl>
                                        <p:attrNameLst>
                                          <p:attrName>style.visibility</p:attrName>
                                        </p:attrNameLst>
                                      </p:cBhvr>
                                      <p:to>
                                        <p:strVal val="visible"/>
                                      </p:to>
                                    </p:set>
                                    <p:animEffect transition="in" filter="fade">
                                      <p:cBhvr>
                                        <p:cTn id="52" dur="500"/>
                                        <p:tgtEl>
                                          <p:spTgt spid="24"/>
                                        </p:tgtEl>
                                      </p:cBhvr>
                                    </p:animEffect>
                                  </p:childTnLst>
                                </p:cTn>
                              </p:par>
                            </p:childTnLst>
                          </p:cTn>
                        </p:par>
                        <p:par>
                          <p:cTn id="53" fill="hold">
                            <p:stCondLst>
                              <p:cond delay="2500"/>
                            </p:stCondLst>
                            <p:childTnLst>
                              <p:par>
                                <p:cTn id="54" presetID="10" presetClass="entr" presetSubtype="0" fill="hold" nodeType="afterEffect">
                                  <p:stCondLst>
                                    <p:cond delay="0"/>
                                  </p:stCondLst>
                                  <p:childTnLst>
                                    <p:set>
                                      <p:cBhvr>
                                        <p:cTn id="55" dur="1" fill="hold">
                                          <p:stCondLst>
                                            <p:cond delay="0"/>
                                          </p:stCondLst>
                                        </p:cTn>
                                        <p:tgtEl>
                                          <p:spTgt spid="265"/>
                                        </p:tgtEl>
                                        <p:attrNameLst>
                                          <p:attrName>style.visibility</p:attrName>
                                        </p:attrNameLst>
                                      </p:cBhvr>
                                      <p:to>
                                        <p:strVal val="visible"/>
                                      </p:to>
                                    </p:set>
                                    <p:animEffect transition="in" filter="fade">
                                      <p:cBhvr>
                                        <p:cTn id="56" dur="500"/>
                                        <p:tgtEl>
                                          <p:spTgt spid="265"/>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32"/>
                                        </p:tgtEl>
                                        <p:attrNameLst>
                                          <p:attrName>style.visibility</p:attrName>
                                        </p:attrNameLst>
                                      </p:cBhvr>
                                      <p:to>
                                        <p:strVal val="visible"/>
                                      </p:to>
                                    </p:set>
                                    <p:animEffect transition="in" filter="fade">
                                      <p:cBhvr>
                                        <p:cTn id="6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4" grpId="0" animBg="1"/>
      <p:bldP spid="20" grpId="0" animBg="1"/>
      <p:bldP spid="21" grpId="0" animBg="1"/>
      <p:bldP spid="22" grpId="0"/>
      <p:bldP spid="23" grpId="0"/>
      <p:bldP spid="24" grpId="0"/>
      <p:bldP spid="32" grpId="0" animBg="1"/>
      <p:bldP spid="261" grpId="0" animBg="1"/>
      <p:bldP spid="26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AB8A22-6E38-1258-81ED-FD6ABA8B979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41394BA-199E-4658-C76D-2D384EF013CD}"/>
              </a:ext>
            </a:extLst>
          </p:cNvPr>
          <p:cNvSpPr>
            <a:spLocks noGrp="1"/>
          </p:cNvSpPr>
          <p:nvPr>
            <p:ph type="title"/>
          </p:nvPr>
        </p:nvSpPr>
        <p:spPr/>
        <p:txBody>
          <a:bodyPr/>
          <a:lstStyle/>
          <a:p>
            <a:r>
              <a:rPr lang="en-US" dirty="0"/>
              <a:t>Clozapine management in smoking cessation </a:t>
            </a:r>
          </a:p>
        </p:txBody>
      </p:sp>
      <p:sp>
        <p:nvSpPr>
          <p:cNvPr id="3" name="Text Placeholder 2">
            <a:extLst>
              <a:ext uri="{FF2B5EF4-FFF2-40B4-BE49-F238E27FC236}">
                <a16:creationId xmlns:a16="http://schemas.microsoft.com/office/drawing/2014/main" id="{242AF765-FC5A-71BF-8435-2351657993DC}"/>
              </a:ext>
            </a:extLst>
          </p:cNvPr>
          <p:cNvSpPr>
            <a:spLocks noGrp="1"/>
          </p:cNvSpPr>
          <p:nvPr>
            <p:ph type="body" idx="12"/>
          </p:nvPr>
        </p:nvSpPr>
        <p:spPr>
          <a:xfrm>
            <a:off x="571500" y="1694408"/>
            <a:ext cx="7966604" cy="4252547"/>
          </a:xfrm>
        </p:spPr>
        <p:txBody>
          <a:bodyPr/>
          <a:lstStyle/>
          <a:p>
            <a:pPr marL="0" indent="0">
              <a:lnSpc>
                <a:spcPts val="2500"/>
              </a:lnSpc>
              <a:buNone/>
            </a:pPr>
            <a:r>
              <a:rPr lang="en-US" sz="1900" b="1" dirty="0">
                <a:solidFill>
                  <a:srgbClr val="005EB8"/>
                </a:solidFill>
                <a:latin typeface="+mn-lt"/>
              </a:rPr>
              <a:t>Signs of toxicity:</a:t>
            </a:r>
          </a:p>
          <a:p>
            <a:pPr>
              <a:lnSpc>
                <a:spcPts val="2500"/>
              </a:lnSpc>
            </a:pPr>
            <a:r>
              <a:rPr lang="en-US" dirty="0">
                <a:latin typeface="+mn-lt"/>
              </a:rPr>
              <a:t>Higher blood levels of clozapine can cause sedation, hypotension </a:t>
            </a:r>
            <a:br>
              <a:rPr lang="en-US" dirty="0">
                <a:latin typeface="+mn-lt"/>
              </a:rPr>
            </a:br>
            <a:r>
              <a:rPr lang="en-US" dirty="0">
                <a:latin typeface="+mn-lt"/>
              </a:rPr>
              <a:t>and increased risk of neurological adverse effects, including seizures </a:t>
            </a:r>
            <a:br>
              <a:rPr lang="en-US" dirty="0">
                <a:latin typeface="+mn-lt"/>
              </a:rPr>
            </a:br>
            <a:r>
              <a:rPr lang="en-US" dirty="0">
                <a:latin typeface="+mn-lt"/>
              </a:rPr>
              <a:t>and fatalities</a:t>
            </a:r>
          </a:p>
          <a:p>
            <a:pPr marL="0" indent="0">
              <a:lnSpc>
                <a:spcPts val="2500"/>
              </a:lnSpc>
              <a:buNone/>
            </a:pPr>
            <a:br>
              <a:rPr lang="en-US" sz="2000" b="1" dirty="0">
                <a:solidFill>
                  <a:schemeClr val="accent4">
                    <a:lumMod val="75000"/>
                    <a:lumOff val="25000"/>
                  </a:schemeClr>
                </a:solidFill>
                <a:latin typeface="+mn-lt"/>
              </a:rPr>
            </a:br>
            <a:r>
              <a:rPr lang="en-US" sz="1900" b="1" dirty="0">
                <a:solidFill>
                  <a:srgbClr val="005EB8"/>
                </a:solidFill>
                <a:latin typeface="+mn-lt"/>
              </a:rPr>
              <a:t>Blood Monitoring:</a:t>
            </a:r>
            <a:r>
              <a:rPr lang="en-US" sz="2000" b="1" dirty="0">
                <a:solidFill>
                  <a:srgbClr val="005EB8"/>
                </a:solidFill>
                <a:latin typeface="+mn-lt"/>
              </a:rPr>
              <a:t> </a:t>
            </a:r>
          </a:p>
          <a:p>
            <a:pPr>
              <a:lnSpc>
                <a:spcPts val="2500"/>
              </a:lnSpc>
            </a:pPr>
            <a:r>
              <a:rPr lang="en-US" dirty="0">
                <a:latin typeface="+mn-lt"/>
              </a:rPr>
              <a:t>Take clozapine plasma levels on admission and repeat after one week</a:t>
            </a:r>
          </a:p>
          <a:p>
            <a:pPr>
              <a:lnSpc>
                <a:spcPts val="2500"/>
              </a:lnSpc>
            </a:pPr>
            <a:r>
              <a:rPr lang="en-US" dirty="0">
                <a:latin typeface="+mn-lt"/>
              </a:rPr>
              <a:t>Blood and clinical monitoring should occur for up to six months </a:t>
            </a:r>
          </a:p>
        </p:txBody>
      </p:sp>
      <p:sp>
        <p:nvSpPr>
          <p:cNvPr id="4" name="Footer Placeholder 3">
            <a:extLst>
              <a:ext uri="{FF2B5EF4-FFF2-40B4-BE49-F238E27FC236}">
                <a16:creationId xmlns:a16="http://schemas.microsoft.com/office/drawing/2014/main" id="{1432A440-9372-F62B-C856-F60585B4A1BB}"/>
              </a:ext>
            </a:extLst>
          </p:cNvPr>
          <p:cNvSpPr>
            <a:spLocks noGrp="1"/>
          </p:cNvSpPr>
          <p:nvPr>
            <p:ph type="ftr" sz="quarter" idx="3"/>
          </p:nvPr>
        </p:nvSpPr>
        <p:spPr>
          <a:xfrm>
            <a:off x="518007" y="6333440"/>
            <a:ext cx="4292373" cy="365125"/>
          </a:xfrm>
        </p:spPr>
        <p:txBody>
          <a:bodyPr anchor="ctr">
            <a:normAutofit/>
          </a:bodyPr>
          <a:lstStyle/>
          <a:p>
            <a:pPr>
              <a:spcAft>
                <a:spcPts val="600"/>
              </a:spcAft>
              <a:defRPr/>
            </a:pPr>
            <a:r>
              <a:rPr lang="en-US"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763262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50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par>
                          <p:cTn id="17" fill="hold">
                            <p:stCondLst>
                              <p:cond delay="500"/>
                            </p:stCondLst>
                            <p:childTnLst>
                              <p:par>
                                <p:cTn id="18" presetID="10" presetClass="entr" presetSubtype="0" fill="hold" nodeType="afterEffect">
                                  <p:stCondLst>
                                    <p:cond delay="50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childTnLst>
                          </p:cTn>
                        </p:par>
                        <p:par>
                          <p:cTn id="21" fill="hold">
                            <p:stCondLst>
                              <p:cond delay="1500"/>
                            </p:stCondLst>
                            <p:childTnLst>
                              <p:par>
                                <p:cTn id="22" presetID="10" presetClass="entr" presetSubtype="0" fill="hold" nodeType="afterEffect">
                                  <p:stCondLst>
                                    <p:cond delay="50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3FCB02-5FE0-5C0B-D5CE-F16558ADE73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0EB64B5-CA84-ED8B-7827-4A7D26DE699A}"/>
              </a:ext>
            </a:extLst>
          </p:cNvPr>
          <p:cNvSpPr>
            <a:spLocks noGrp="1"/>
          </p:cNvSpPr>
          <p:nvPr>
            <p:ph type="title"/>
          </p:nvPr>
        </p:nvSpPr>
        <p:spPr/>
        <p:txBody>
          <a:bodyPr/>
          <a:lstStyle/>
          <a:p>
            <a:r>
              <a:rPr lang="en-US" dirty="0"/>
              <a:t>Clozapine management in smoking cessation </a:t>
            </a:r>
          </a:p>
        </p:txBody>
      </p:sp>
      <p:sp>
        <p:nvSpPr>
          <p:cNvPr id="3" name="Text Placeholder 2">
            <a:extLst>
              <a:ext uri="{FF2B5EF4-FFF2-40B4-BE49-F238E27FC236}">
                <a16:creationId xmlns:a16="http://schemas.microsoft.com/office/drawing/2014/main" id="{E2A2F8F8-89F3-97CD-E0AF-AA704C5A10BB}"/>
              </a:ext>
            </a:extLst>
          </p:cNvPr>
          <p:cNvSpPr>
            <a:spLocks noGrp="1"/>
          </p:cNvSpPr>
          <p:nvPr>
            <p:ph type="body" idx="12"/>
          </p:nvPr>
        </p:nvSpPr>
        <p:spPr>
          <a:xfrm>
            <a:off x="571500" y="1694408"/>
            <a:ext cx="7966604" cy="4252547"/>
          </a:xfrm>
        </p:spPr>
        <p:txBody>
          <a:bodyPr/>
          <a:lstStyle/>
          <a:p>
            <a:pPr marL="0" indent="0">
              <a:lnSpc>
                <a:spcPts val="2500"/>
              </a:lnSpc>
              <a:buNone/>
            </a:pPr>
            <a:r>
              <a:rPr lang="en-US" sz="1900" b="1" dirty="0">
                <a:solidFill>
                  <a:srgbClr val="005EB8"/>
                </a:solidFill>
                <a:latin typeface="+mn-lt"/>
              </a:rPr>
              <a:t>Dose reduction:</a:t>
            </a:r>
            <a:r>
              <a:rPr lang="en-US" sz="2000" b="1" dirty="0">
                <a:solidFill>
                  <a:srgbClr val="005EB8"/>
                </a:solidFill>
                <a:latin typeface="+mn-lt"/>
              </a:rPr>
              <a:t> </a:t>
            </a:r>
            <a:endParaRPr lang="en-US" sz="2000" dirty="0">
              <a:solidFill>
                <a:srgbClr val="005EB8"/>
              </a:solidFill>
              <a:latin typeface="+mn-lt"/>
            </a:endParaRPr>
          </a:p>
          <a:p>
            <a:pPr>
              <a:lnSpc>
                <a:spcPts val="2500"/>
              </a:lnSpc>
            </a:pPr>
            <a:r>
              <a:rPr lang="en-US" dirty="0">
                <a:latin typeface="+mn-lt"/>
              </a:rPr>
              <a:t>Immediate reduction of clozapine upon smoking cessation </a:t>
            </a:r>
            <a:br>
              <a:rPr lang="en-US" dirty="0">
                <a:latin typeface="+mn-lt"/>
              </a:rPr>
            </a:br>
            <a:r>
              <a:rPr lang="en-US" dirty="0">
                <a:latin typeface="+mn-lt"/>
              </a:rPr>
              <a:t>(may need to be reduced by 25% of original dose </a:t>
            </a:r>
            <a:br>
              <a:rPr lang="en-US" dirty="0">
                <a:latin typeface="+mn-lt"/>
              </a:rPr>
            </a:br>
            <a:r>
              <a:rPr lang="en-US" dirty="0">
                <a:latin typeface="+mn-lt"/>
              </a:rPr>
              <a:t>in the first week of </a:t>
            </a:r>
            <a:r>
              <a:rPr lang="en-US" dirty="0"/>
              <a:t>stopping</a:t>
            </a:r>
            <a:r>
              <a:rPr lang="en-US" dirty="0">
                <a:latin typeface="+mn-lt"/>
              </a:rPr>
              <a:t>)</a:t>
            </a:r>
          </a:p>
          <a:p>
            <a:pPr>
              <a:lnSpc>
                <a:spcPts val="2500"/>
              </a:lnSpc>
            </a:pPr>
            <a:r>
              <a:rPr lang="en-US" dirty="0">
                <a:latin typeface="+mn-lt"/>
              </a:rPr>
              <a:t>Stepwise reduction of about 10 per cent daily for four days ‒</a:t>
            </a:r>
            <a:br>
              <a:rPr lang="en-US" dirty="0">
                <a:latin typeface="+mn-lt"/>
              </a:rPr>
            </a:br>
            <a:r>
              <a:rPr lang="en-US" dirty="0">
                <a:latin typeface="+mn-lt"/>
              </a:rPr>
              <a:t>blood levels will guide individualised dosing</a:t>
            </a:r>
          </a:p>
          <a:p>
            <a:pPr marL="0" indent="0">
              <a:lnSpc>
                <a:spcPts val="2500"/>
              </a:lnSpc>
              <a:buNone/>
            </a:pPr>
            <a:br>
              <a:rPr lang="en-US" sz="2000" b="1" dirty="0">
                <a:solidFill>
                  <a:schemeClr val="accent4">
                    <a:lumMod val="75000"/>
                    <a:lumOff val="25000"/>
                  </a:schemeClr>
                </a:solidFill>
                <a:latin typeface="+mn-lt"/>
              </a:rPr>
            </a:br>
            <a:r>
              <a:rPr lang="en-US" sz="1900" b="1" dirty="0">
                <a:solidFill>
                  <a:srgbClr val="005EB8"/>
                </a:solidFill>
                <a:latin typeface="+mn-lt"/>
              </a:rPr>
              <a:t>Should smoking be re-initiated: </a:t>
            </a:r>
          </a:p>
          <a:p>
            <a:pPr>
              <a:lnSpc>
                <a:spcPts val="2500"/>
              </a:lnSpc>
            </a:pPr>
            <a:r>
              <a:rPr lang="en-US" dirty="0">
                <a:latin typeface="+mn-lt"/>
              </a:rPr>
              <a:t>Plasma trough level should be retaken and clozapine increased to previous dose over one week, then plasma trough level repeated</a:t>
            </a:r>
          </a:p>
        </p:txBody>
      </p:sp>
      <p:sp>
        <p:nvSpPr>
          <p:cNvPr id="6" name="Footer Placeholder 3">
            <a:extLst>
              <a:ext uri="{FF2B5EF4-FFF2-40B4-BE49-F238E27FC236}">
                <a16:creationId xmlns:a16="http://schemas.microsoft.com/office/drawing/2014/main" id="{F9451C44-C6BF-14F3-4EDC-2261995AD9AA}"/>
              </a:ext>
            </a:extLst>
          </p:cNvPr>
          <p:cNvSpPr>
            <a:spLocks noGrp="1"/>
          </p:cNvSpPr>
          <p:nvPr>
            <p:ph type="ftr" sz="quarter" idx="3"/>
          </p:nvPr>
        </p:nvSpPr>
        <p:spPr>
          <a:xfrm>
            <a:off x="518007" y="6333440"/>
            <a:ext cx="4292373" cy="365125"/>
          </a:xfrm>
        </p:spPr>
        <p:txBody>
          <a:bodyPr anchor="ctr">
            <a:normAutofit/>
          </a:bodyPr>
          <a:lstStyle/>
          <a:p>
            <a:pPr>
              <a:spcAft>
                <a:spcPts val="600"/>
              </a:spcAft>
              <a:defRPr/>
            </a:pPr>
            <a:r>
              <a:rPr lang="en-US"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1304919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50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par>
                          <p:cTn id="12" fill="hold">
                            <p:stCondLst>
                              <p:cond delay="2000"/>
                            </p:stCondLst>
                            <p:childTnLst>
                              <p:par>
                                <p:cTn id="13" presetID="10" presetClass="entr" presetSubtype="0" fill="hold" nodeType="afterEffect">
                                  <p:stCondLst>
                                    <p:cond delay="50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childTnLst>
                          </p:cTn>
                        </p:par>
                        <p:par>
                          <p:cTn id="21" fill="hold">
                            <p:stCondLst>
                              <p:cond delay="500"/>
                            </p:stCondLst>
                            <p:childTnLst>
                              <p:par>
                                <p:cTn id="22" presetID="10" presetClass="entr" presetSubtype="0" fill="hold" nodeType="afterEffect">
                                  <p:stCondLst>
                                    <p:cond delay="50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32C9D4-B23B-D208-D5A1-3BFE9A886243}"/>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5B47212A-240F-455D-B9D5-EF48CB7B56DC}"/>
              </a:ext>
            </a:extLst>
          </p:cNvPr>
          <p:cNvSpPr/>
          <p:nvPr/>
        </p:nvSpPr>
        <p:spPr>
          <a:xfrm>
            <a:off x="365309" y="1374050"/>
            <a:ext cx="8190334" cy="2972609"/>
          </a:xfrm>
          <a:prstGeom prst="rect">
            <a:avLst/>
          </a:prstGeom>
        </p:spPr>
        <p:txBody>
          <a:bodyPr wrap="square" lIns="91440" tIns="45720" rIns="91440" bIns="45720" anchor="t">
            <a:spAutoFit/>
          </a:bodyPr>
          <a:lstStyle/>
          <a:p>
            <a:endParaRPr lang="en-GB" sz="2000" dirty="0"/>
          </a:p>
          <a:p>
            <a:pPr marL="288000" marR="0" lvl="0" indent="-288363" algn="l" defTabSz="457200" rtl="0" eaLnBrk="0" fontAlgn="base" latinLnBrk="0" hangingPunct="0">
              <a:lnSpc>
                <a:spcPts val="2500"/>
              </a:lnSpc>
              <a:spcBef>
                <a:spcPts val="500"/>
              </a:spcBef>
              <a:spcAft>
                <a:spcPts val="500"/>
              </a:spcAft>
              <a:buClr>
                <a:srgbClr val="00B0F0"/>
              </a:buClr>
              <a:buSzPct val="120000"/>
              <a:buFont typeface="Lucida Grande" panose="020B0600040502020204" pitchFamily="34" charset="0"/>
              <a:buChar char="■"/>
              <a:tabLst/>
              <a:defRPr/>
            </a:pPr>
            <a:r>
              <a:rPr kumimoji="0" lang="en-GB" sz="1800" b="1" i="0" u="none" strike="noStrike" kern="1200" cap="none" spc="0" normalizeH="0" baseline="0" noProof="0" dirty="0">
                <a:ln>
                  <a:noFill/>
                </a:ln>
                <a:solidFill>
                  <a:srgbClr val="005EB8"/>
                </a:solidFill>
                <a:effectLst/>
                <a:uLnTx/>
                <a:uFillTx/>
                <a:latin typeface="Arial" panose="020B0604020202020204"/>
                <a:cs typeface="Arial" panose="020B0604020202020204" pitchFamily="34" charset="0"/>
              </a:rPr>
              <a:t>Olanzapine</a:t>
            </a:r>
            <a:r>
              <a:rPr kumimoji="0" lang="en-GB" sz="1800" b="0" i="0" u="none" strike="noStrike" kern="1200" cap="none" spc="0" normalizeH="0" baseline="0" noProof="0" dirty="0">
                <a:ln>
                  <a:noFill/>
                </a:ln>
                <a:solidFill>
                  <a:srgbClr val="008489"/>
                </a:solidFill>
                <a:effectLst/>
                <a:uLnTx/>
                <a:uFillTx/>
                <a:latin typeface="Arial" panose="020B0604020202020204"/>
                <a:cs typeface="Arial" panose="020B0604020202020204" pitchFamily="34" charset="0"/>
              </a:rPr>
              <a:t> </a:t>
            </a:r>
          </a:p>
          <a:p>
            <a:pPr marL="579438" marR="0" lvl="5" indent="-263525" algn="l" defTabSz="313200" rtl="0" eaLnBrk="1" fontAlgn="auto" latinLnBrk="0" hangingPunct="1">
              <a:lnSpc>
                <a:spcPct val="100000"/>
              </a:lnSpc>
              <a:spcBef>
                <a:spcPts val="600"/>
              </a:spcBef>
              <a:spcAft>
                <a:spcPts val="600"/>
              </a:spcAft>
              <a:buClr>
                <a:srgbClr val="333333"/>
              </a:buClr>
              <a:buSzTx/>
              <a:buFont typeface="System Font Regular"/>
              <a:buChar char="–"/>
              <a:tabLst>
                <a:tab pos="287338" algn="l"/>
              </a:tabLst>
              <a:defRPr/>
            </a:pPr>
            <a:r>
              <a:rPr kumimoji="0" lang="en-GB" sz="1800" b="0" i="0" u="none" strike="noStrike" kern="1200" cap="none" spc="0" normalizeH="0" baseline="0" noProof="0" dirty="0">
                <a:ln>
                  <a:noFill/>
                </a:ln>
                <a:solidFill>
                  <a:srgbClr val="333333"/>
                </a:solidFill>
                <a:effectLst/>
                <a:uLnTx/>
                <a:uFillTx/>
                <a:latin typeface="Arial" panose="020B0604020202020204"/>
                <a:ea typeface="+mn-ea"/>
                <a:cs typeface="Arial" panose="020B0604020202020204" pitchFamily="34" charset="0"/>
              </a:rPr>
              <a:t>On stopping smoking, dose may need to be reduced by 25%</a:t>
            </a:r>
          </a:p>
          <a:p>
            <a:pPr marL="579438" marR="0" lvl="5" indent="-263525" algn="l" defTabSz="313200" rtl="0" eaLnBrk="1" fontAlgn="auto" latinLnBrk="0" hangingPunct="1">
              <a:lnSpc>
                <a:spcPct val="100000"/>
              </a:lnSpc>
              <a:spcBef>
                <a:spcPts val="600"/>
              </a:spcBef>
              <a:spcAft>
                <a:spcPts val="600"/>
              </a:spcAft>
              <a:buClr>
                <a:srgbClr val="333333"/>
              </a:buClr>
              <a:buSzTx/>
              <a:buFont typeface="System Font Regular"/>
              <a:buChar char="–"/>
              <a:tabLst>
                <a:tab pos="287338" algn="l"/>
              </a:tabLst>
              <a:defRPr/>
            </a:pPr>
            <a:r>
              <a:rPr kumimoji="0" lang="en-GB" sz="1800" b="0" i="0" u="none" strike="noStrike" kern="1200" cap="none" spc="0" normalizeH="0" baseline="0" noProof="0" dirty="0">
                <a:ln>
                  <a:noFill/>
                </a:ln>
                <a:solidFill>
                  <a:srgbClr val="333333"/>
                </a:solidFill>
                <a:effectLst/>
                <a:uLnTx/>
                <a:uFillTx/>
                <a:latin typeface="Arial" panose="020B0604020202020204"/>
                <a:ea typeface="+mn-ea"/>
                <a:cs typeface="Arial" panose="020B0604020202020204" pitchFamily="34" charset="0"/>
              </a:rPr>
              <a:t>Be alert for increased adverse effects of olanzapine such as dizziness, sedation and hypotension. If adverse effects occur further reduce dose</a:t>
            </a:r>
          </a:p>
          <a:p>
            <a:pPr marL="579438" marR="0" lvl="5" indent="-263525" algn="l" defTabSz="313200" rtl="0" eaLnBrk="1" fontAlgn="auto" latinLnBrk="0" hangingPunct="1">
              <a:lnSpc>
                <a:spcPct val="100000"/>
              </a:lnSpc>
              <a:spcBef>
                <a:spcPts val="600"/>
              </a:spcBef>
              <a:spcAft>
                <a:spcPts val="600"/>
              </a:spcAft>
              <a:buClr>
                <a:srgbClr val="333333"/>
              </a:buClr>
              <a:buSzTx/>
              <a:buFont typeface="System Font Regular"/>
              <a:buChar char="–"/>
              <a:tabLst>
                <a:tab pos="287338" algn="l"/>
              </a:tabLst>
              <a:defRPr/>
            </a:pPr>
            <a:r>
              <a:rPr kumimoji="0" lang="en-GB" sz="1800" b="0" i="0" u="none" strike="noStrike" kern="1200" cap="none" spc="0" normalizeH="0" baseline="0" noProof="0" dirty="0">
                <a:ln>
                  <a:noFill/>
                </a:ln>
                <a:solidFill>
                  <a:srgbClr val="333333"/>
                </a:solidFill>
                <a:effectLst/>
                <a:uLnTx/>
                <a:uFillTx/>
                <a:latin typeface="Arial" panose="020B0604020202020204"/>
                <a:ea typeface="+mn-ea"/>
                <a:cs typeface="Arial" panose="020B0604020202020204" pitchFamily="34" charset="0"/>
              </a:rPr>
              <a:t>If restarting smoking, increase dose to previous smoking dose over one week</a:t>
            </a:r>
          </a:p>
          <a:p>
            <a:endParaRPr lang="en-GB" dirty="0">
              <a:latin typeface="Arial"/>
              <a:cs typeface="Arial"/>
            </a:endParaRPr>
          </a:p>
        </p:txBody>
      </p:sp>
      <p:sp>
        <p:nvSpPr>
          <p:cNvPr id="7" name="TextBox 6">
            <a:extLst>
              <a:ext uri="{FF2B5EF4-FFF2-40B4-BE49-F238E27FC236}">
                <a16:creationId xmlns:a16="http://schemas.microsoft.com/office/drawing/2014/main" id="{CD9F4CA8-8C1C-01C2-625E-CF74375DB243}"/>
              </a:ext>
            </a:extLst>
          </p:cNvPr>
          <p:cNvSpPr txBox="1"/>
          <p:nvPr/>
        </p:nvSpPr>
        <p:spPr>
          <a:xfrm>
            <a:off x="591745" y="463275"/>
            <a:ext cx="8190335" cy="446276"/>
          </a:xfrm>
          <a:prstGeom prst="rect">
            <a:avLst/>
          </a:prstGeom>
          <a:noFill/>
        </p:spPr>
        <p:txBody>
          <a:bodyPr wrap="square" lIns="91440" tIns="45720" rIns="91440" bIns="45720" rtlCol="0" anchor="t">
            <a:spAutoFit/>
          </a:bodyPr>
          <a:lstStyle/>
          <a:p>
            <a:pPr>
              <a:spcBef>
                <a:spcPct val="0"/>
              </a:spcBef>
            </a:pPr>
            <a:r>
              <a:rPr lang="en-GB" altLang="en-US" sz="2300" b="1" dirty="0">
                <a:solidFill>
                  <a:schemeClr val="bg1"/>
                </a:solidFill>
                <a:latin typeface="Arial"/>
              </a:rPr>
              <a:t>Medications that may need dose adjustment</a:t>
            </a:r>
            <a:endParaRPr lang="en-US" b="1" dirty="0"/>
          </a:p>
        </p:txBody>
      </p:sp>
      <p:sp>
        <p:nvSpPr>
          <p:cNvPr id="3" name="Footer Placeholder 3">
            <a:extLst>
              <a:ext uri="{FF2B5EF4-FFF2-40B4-BE49-F238E27FC236}">
                <a16:creationId xmlns:a16="http://schemas.microsoft.com/office/drawing/2014/main" id="{C87913BD-B53A-05D0-855D-2E1884FE7EA2}"/>
              </a:ext>
            </a:extLst>
          </p:cNvPr>
          <p:cNvSpPr txBox="1">
            <a:spLocks/>
          </p:cNvSpPr>
          <p:nvPr/>
        </p:nvSpPr>
        <p:spPr>
          <a:xfrm>
            <a:off x="518007" y="6333440"/>
            <a:ext cx="4292373" cy="36512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00"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22500886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147C28-F585-99A4-5CD2-576DE8ABE00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042DE04-7194-BFA5-7C40-3995D2B22FEF}"/>
              </a:ext>
            </a:extLst>
          </p:cNvPr>
          <p:cNvSpPr>
            <a:spLocks noGrp="1"/>
          </p:cNvSpPr>
          <p:nvPr>
            <p:ph type="title"/>
          </p:nvPr>
        </p:nvSpPr>
        <p:spPr/>
        <p:txBody>
          <a:bodyPr/>
          <a:lstStyle/>
          <a:p>
            <a:r>
              <a:rPr lang="en-US" dirty="0"/>
              <a:t>Caffeine and smoking</a:t>
            </a:r>
          </a:p>
        </p:txBody>
      </p:sp>
      <p:sp>
        <p:nvSpPr>
          <p:cNvPr id="3" name="Text Placeholder 2">
            <a:extLst>
              <a:ext uri="{FF2B5EF4-FFF2-40B4-BE49-F238E27FC236}">
                <a16:creationId xmlns:a16="http://schemas.microsoft.com/office/drawing/2014/main" id="{7CB281FF-EA9B-2715-82C7-66BED07D9833}"/>
              </a:ext>
            </a:extLst>
          </p:cNvPr>
          <p:cNvSpPr>
            <a:spLocks noGrp="1"/>
          </p:cNvSpPr>
          <p:nvPr>
            <p:ph type="body" idx="12"/>
          </p:nvPr>
        </p:nvSpPr>
        <p:spPr/>
        <p:txBody>
          <a:bodyPr/>
          <a:lstStyle/>
          <a:p>
            <a:pPr>
              <a:lnSpc>
                <a:spcPts val="2400"/>
              </a:lnSpc>
              <a:spcBef>
                <a:spcPts val="600"/>
              </a:spcBef>
              <a:spcAft>
                <a:spcPts val="600"/>
              </a:spcAft>
              <a:buFont typeface="Century Gothic" panose="020B0502020202020204" pitchFamily="34" charset="0"/>
              <a:buChar char="■"/>
            </a:pPr>
            <a:r>
              <a:rPr lang="en-US" altLang="en-US" b="1" dirty="0">
                <a:solidFill>
                  <a:srgbClr val="005EB8"/>
                </a:solidFill>
              </a:rPr>
              <a:t>Caffeine metabolism is altered</a:t>
            </a:r>
            <a:r>
              <a:rPr lang="en-US" altLang="en-US" dirty="0">
                <a:solidFill>
                  <a:srgbClr val="005EB8"/>
                </a:solidFill>
              </a:rPr>
              <a:t> </a:t>
            </a:r>
            <a:r>
              <a:rPr lang="en-US" altLang="en-US" dirty="0"/>
              <a:t>by stopping smoking</a:t>
            </a:r>
          </a:p>
          <a:p>
            <a:pPr>
              <a:lnSpc>
                <a:spcPts val="2400"/>
              </a:lnSpc>
              <a:spcBef>
                <a:spcPts val="600"/>
              </a:spcBef>
              <a:spcAft>
                <a:spcPts val="600"/>
              </a:spcAft>
              <a:buFont typeface="Century Gothic" panose="020B0502020202020204" pitchFamily="34" charset="0"/>
              <a:buChar char="■"/>
            </a:pPr>
            <a:r>
              <a:rPr lang="en-US" altLang="en-US" dirty="0"/>
              <a:t>Caffeine levels may rise </a:t>
            </a:r>
            <a:r>
              <a:rPr lang="en-US" altLang="en-US" b="1" dirty="0">
                <a:solidFill>
                  <a:srgbClr val="005EB8"/>
                </a:solidFill>
              </a:rPr>
              <a:t>2 to 3 times higher</a:t>
            </a:r>
            <a:br>
              <a:rPr lang="en-US" altLang="en-US" dirty="0"/>
            </a:br>
            <a:r>
              <a:rPr lang="en-US" altLang="en-US" sz="1500" dirty="0"/>
              <a:t>(typically 4 to 7 days after stopping)</a:t>
            </a:r>
          </a:p>
          <a:p>
            <a:pPr>
              <a:lnSpc>
                <a:spcPts val="2400"/>
              </a:lnSpc>
              <a:spcBef>
                <a:spcPts val="600"/>
              </a:spcBef>
              <a:spcAft>
                <a:spcPts val="600"/>
              </a:spcAft>
              <a:buFont typeface="Century Gothic" panose="020B0502020202020204" pitchFamily="34" charset="0"/>
              <a:buChar char="■"/>
            </a:pPr>
            <a:r>
              <a:rPr lang="en-US" altLang="en-US" dirty="0"/>
              <a:t>Can result in negative side effects </a:t>
            </a:r>
            <a:br>
              <a:rPr lang="en-US" altLang="en-US" dirty="0"/>
            </a:br>
            <a:r>
              <a:rPr lang="en-US" altLang="en-US" sz="1500" dirty="0"/>
              <a:t>(jitters, shakiness, insomnia, increased heart rate)</a:t>
            </a:r>
          </a:p>
          <a:p>
            <a:pPr marL="0" indent="0">
              <a:lnSpc>
                <a:spcPts val="2400"/>
              </a:lnSpc>
              <a:spcBef>
                <a:spcPts val="600"/>
              </a:spcBef>
              <a:spcAft>
                <a:spcPts val="600"/>
              </a:spcAft>
              <a:buNone/>
            </a:pPr>
            <a:r>
              <a:rPr lang="en-US" altLang="en-US" b="1" dirty="0">
                <a:solidFill>
                  <a:schemeClr val="accent1"/>
                </a:solidFill>
              </a:rPr>
              <a:t>What to do…</a:t>
            </a:r>
          </a:p>
          <a:p>
            <a:pPr>
              <a:lnSpc>
                <a:spcPts val="2400"/>
              </a:lnSpc>
              <a:spcBef>
                <a:spcPts val="600"/>
              </a:spcBef>
              <a:spcAft>
                <a:spcPts val="600"/>
              </a:spcAft>
              <a:buFont typeface="Century Gothic" panose="020B0502020202020204" pitchFamily="34" charset="0"/>
              <a:buChar char="■"/>
            </a:pPr>
            <a:r>
              <a:rPr lang="en-US" altLang="en-US" dirty="0"/>
              <a:t>Consider reducing caffeine intake</a:t>
            </a:r>
            <a:endParaRPr lang="en-US" altLang="en-US" b="1" dirty="0"/>
          </a:p>
          <a:p>
            <a:pPr>
              <a:lnSpc>
                <a:spcPts val="2400"/>
              </a:lnSpc>
              <a:spcBef>
                <a:spcPts val="600"/>
              </a:spcBef>
              <a:spcAft>
                <a:spcPts val="600"/>
              </a:spcAft>
              <a:buFont typeface="Century Gothic" panose="020B0502020202020204" pitchFamily="34" charset="0"/>
              <a:buChar char="■"/>
            </a:pPr>
            <a:r>
              <a:rPr lang="en-US" altLang="en-US" dirty="0"/>
              <a:t>Substitute for </a:t>
            </a:r>
            <a:r>
              <a:rPr lang="en-US" altLang="en-US" b="1" dirty="0">
                <a:solidFill>
                  <a:srgbClr val="005EB8"/>
                </a:solidFill>
              </a:rPr>
              <a:t>decaffeinated drinks</a:t>
            </a:r>
          </a:p>
          <a:p>
            <a:pPr>
              <a:lnSpc>
                <a:spcPts val="2400"/>
              </a:lnSpc>
              <a:spcBef>
                <a:spcPts val="600"/>
              </a:spcBef>
              <a:spcAft>
                <a:spcPts val="600"/>
              </a:spcAft>
              <a:buFont typeface="Century Gothic" panose="020B0502020202020204" pitchFamily="34" charset="0"/>
              <a:buChar char="■"/>
            </a:pPr>
            <a:r>
              <a:rPr lang="en-US" altLang="en-US" dirty="0"/>
              <a:t>Be aware of similarities between ‘caffeinism’</a:t>
            </a:r>
            <a:br>
              <a:rPr lang="en-US" altLang="en-US" dirty="0"/>
            </a:br>
            <a:r>
              <a:rPr lang="en-US" altLang="en-US" dirty="0"/>
              <a:t>and withdrawal symptoms</a:t>
            </a:r>
          </a:p>
        </p:txBody>
      </p:sp>
      <p:pic>
        <p:nvPicPr>
          <p:cNvPr id="9" name="Picture 8">
            <a:extLst>
              <a:ext uri="{FF2B5EF4-FFF2-40B4-BE49-F238E27FC236}">
                <a16:creationId xmlns:a16="http://schemas.microsoft.com/office/drawing/2014/main" id="{2CB41E42-A9BF-4D0D-FD75-B2B9397FB93D}"/>
              </a:ext>
            </a:extLst>
          </p:cNvPr>
          <p:cNvPicPr>
            <a:picLocks noChangeAspect="1"/>
          </p:cNvPicPr>
          <p:nvPr/>
        </p:nvPicPr>
        <p:blipFill>
          <a:blip r:embed="rId3"/>
          <a:srcRect/>
          <a:stretch/>
        </p:blipFill>
        <p:spPr>
          <a:xfrm>
            <a:off x="6550163" y="4209962"/>
            <a:ext cx="2123131" cy="1545135"/>
          </a:xfrm>
          <a:prstGeom prst="rect">
            <a:avLst/>
          </a:prstGeom>
        </p:spPr>
      </p:pic>
      <p:pic>
        <p:nvPicPr>
          <p:cNvPr id="10" name="Picture 9">
            <a:extLst>
              <a:ext uri="{FF2B5EF4-FFF2-40B4-BE49-F238E27FC236}">
                <a16:creationId xmlns:a16="http://schemas.microsoft.com/office/drawing/2014/main" id="{96D617D6-86E1-B8BF-8EC3-1C4B3D380031}"/>
              </a:ext>
            </a:extLst>
          </p:cNvPr>
          <p:cNvPicPr>
            <a:picLocks noChangeAspect="1"/>
          </p:cNvPicPr>
          <p:nvPr/>
        </p:nvPicPr>
        <p:blipFill>
          <a:blip r:embed="rId4"/>
          <a:stretch>
            <a:fillRect/>
          </a:stretch>
        </p:blipFill>
        <p:spPr>
          <a:xfrm>
            <a:off x="7006837" y="1843315"/>
            <a:ext cx="1296864" cy="2004785"/>
          </a:xfrm>
          <a:prstGeom prst="rect">
            <a:avLst/>
          </a:prstGeom>
        </p:spPr>
      </p:pic>
      <p:sp>
        <p:nvSpPr>
          <p:cNvPr id="4" name="Footer Placeholder 3">
            <a:extLst>
              <a:ext uri="{FF2B5EF4-FFF2-40B4-BE49-F238E27FC236}">
                <a16:creationId xmlns:a16="http://schemas.microsoft.com/office/drawing/2014/main" id="{0395D016-FBA7-BEE5-6262-2B8748D3C37E}"/>
              </a:ext>
            </a:extLst>
          </p:cNvPr>
          <p:cNvSpPr>
            <a:spLocks noGrp="1"/>
          </p:cNvSpPr>
          <p:nvPr>
            <p:ph type="ftr" sz="quarter" idx="3"/>
          </p:nvPr>
        </p:nvSpPr>
        <p:spPr>
          <a:xfrm>
            <a:off x="518007" y="6333440"/>
            <a:ext cx="4292373" cy="365125"/>
          </a:xfrm>
        </p:spPr>
        <p:txBody>
          <a:bodyPr anchor="ctr">
            <a:normAutofit/>
          </a:bodyPr>
          <a:lstStyle/>
          <a:p>
            <a:pPr>
              <a:spcAft>
                <a:spcPts val="600"/>
              </a:spcAft>
              <a:defRPr/>
            </a:pPr>
            <a:r>
              <a:rPr lang="en-US"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33658978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CB7DF5F-A3F3-FF43-9935-370203870F7E}"/>
              </a:ext>
            </a:extLst>
          </p:cNvPr>
          <p:cNvPicPr>
            <a:picLocks noChangeAspect="1"/>
          </p:cNvPicPr>
          <p:nvPr/>
        </p:nvPicPr>
        <p:blipFill>
          <a:blip r:embed="rId3"/>
          <a:srcRect/>
          <a:stretch/>
        </p:blipFill>
        <p:spPr>
          <a:xfrm>
            <a:off x="0" y="19880"/>
            <a:ext cx="9144000" cy="6858000"/>
          </a:xfrm>
          <a:prstGeom prst="rect">
            <a:avLst/>
          </a:prstGeom>
        </p:spPr>
      </p:pic>
      <p:sp>
        <p:nvSpPr>
          <p:cNvPr id="6" name="Subtitle 1">
            <a:extLst>
              <a:ext uri="{FF2B5EF4-FFF2-40B4-BE49-F238E27FC236}">
                <a16:creationId xmlns:a16="http://schemas.microsoft.com/office/drawing/2014/main" id="{55D77C6F-B99B-8A01-D42A-734C5957B203}"/>
              </a:ext>
            </a:extLst>
          </p:cNvPr>
          <p:cNvSpPr txBox="1">
            <a:spLocks/>
          </p:cNvSpPr>
          <p:nvPr/>
        </p:nvSpPr>
        <p:spPr>
          <a:xfrm>
            <a:off x="664633" y="4550228"/>
            <a:ext cx="7200900" cy="1698172"/>
          </a:xfrm>
          <a:prstGeom prst="rect">
            <a:avLst/>
          </a:prstGeom>
        </p:spPr>
        <p:txBody>
          <a:bodyPr anchor="ctr"/>
          <a:lstStyle>
            <a:lvl1pPr marL="288000" indent="-288363" algn="l" defTabSz="457200" rtl="0" eaLnBrk="0" fontAlgn="base" hangingPunct="0">
              <a:lnSpc>
                <a:spcPts val="2800"/>
              </a:lnSpc>
              <a:spcBef>
                <a:spcPts val="500"/>
              </a:spcBef>
              <a:spcAft>
                <a:spcPts val="500"/>
              </a:spcAft>
              <a:buClr>
                <a:srgbClr val="00BCBF"/>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ts val="3800"/>
              </a:lnSpc>
              <a:buNone/>
            </a:pPr>
            <a:r>
              <a:rPr lang="en-US" sz="3200" b="1" dirty="0">
                <a:solidFill>
                  <a:schemeClr val="bg1"/>
                </a:solidFill>
                <a:latin typeface="Arial" panose="020B0604020202020204" pitchFamily="34" charset="0"/>
                <a:cs typeface="Arial" panose="020B0604020202020204" pitchFamily="34" charset="0"/>
              </a:rPr>
              <a:t>Comments?</a:t>
            </a:r>
          </a:p>
          <a:p>
            <a:pPr marL="0" indent="0">
              <a:lnSpc>
                <a:spcPts val="3800"/>
              </a:lnSpc>
              <a:buNone/>
            </a:pPr>
            <a:r>
              <a:rPr lang="en-US" sz="3200" b="1" dirty="0">
                <a:solidFill>
                  <a:schemeClr val="bg1"/>
                </a:solidFill>
                <a:latin typeface="Arial" panose="020B0604020202020204" pitchFamily="34" charset="0"/>
                <a:cs typeface="Arial" panose="020B0604020202020204" pitchFamily="34" charset="0"/>
              </a:rPr>
              <a:t>Reflections?</a:t>
            </a:r>
          </a:p>
          <a:p>
            <a:pPr marL="0" indent="0">
              <a:lnSpc>
                <a:spcPts val="3800"/>
              </a:lnSpc>
              <a:buNone/>
            </a:pPr>
            <a:r>
              <a:rPr lang="en-US" sz="3200" b="1" dirty="0">
                <a:solidFill>
                  <a:schemeClr val="bg1"/>
                </a:solidFill>
                <a:latin typeface="Arial" panose="020B0604020202020204" pitchFamily="34" charset="0"/>
                <a:cs typeface="Arial" panose="020B0604020202020204" pitchFamily="34" charset="0"/>
              </a:rPr>
              <a:t>Questions?</a:t>
            </a:r>
          </a:p>
        </p:txBody>
      </p:sp>
    </p:spTree>
    <p:extLst>
      <p:ext uri="{BB962C8B-B14F-4D97-AF65-F5344CB8AC3E}">
        <p14:creationId xmlns:p14="http://schemas.microsoft.com/office/powerpoint/2010/main" val="2778588248"/>
      </p:ext>
    </p:extLst>
  </p:cSld>
  <p:clrMapOvr>
    <a:masterClrMapping/>
  </p:clrMapOvr>
</p:sld>
</file>

<file path=ppt/theme/theme1.xml><?xml version="1.0" encoding="utf-8"?>
<a:theme xmlns:a="http://schemas.openxmlformats.org/drawingml/2006/main" name="NCSCT">
  <a:themeElements>
    <a:clrScheme name="Custom 11">
      <a:dk1>
        <a:srgbClr val="414141"/>
      </a:dk1>
      <a:lt1>
        <a:srgbClr val="FFFFFF"/>
      </a:lt1>
      <a:dk2>
        <a:srgbClr val="676767"/>
      </a:dk2>
      <a:lt2>
        <a:srgbClr val="FFFFFF"/>
      </a:lt2>
      <a:accent1>
        <a:srgbClr val="005EB8"/>
      </a:accent1>
      <a:accent2>
        <a:srgbClr val="003087"/>
      </a:accent2>
      <a:accent3>
        <a:srgbClr val="00BDFF"/>
      </a:accent3>
      <a:accent4>
        <a:srgbClr val="0071CE"/>
      </a:accent4>
      <a:accent5>
        <a:srgbClr val="00A9CE"/>
      </a:accent5>
      <a:accent6>
        <a:srgbClr val="ED8B00"/>
      </a:accent6>
      <a:hlink>
        <a:srgbClr val="AE2473"/>
      </a:hlink>
      <a:folHlink>
        <a:srgbClr val="8A1538"/>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BEBD"/>
        </a:solidFill>
        <a:ln w="9525">
          <a:noFill/>
          <a:miter lim="800000"/>
          <a:headEnd/>
          <a:tailEnd/>
        </a:ln>
        <a:effectLst/>
      </a:spPr>
      <a:bodyPr rot="0" vert="horz" wrap="square" lIns="360000" tIns="288000" rIns="360000" bIns="432000" anchor="ctr" anchorCtr="0" upright="1">
        <a:spAutoFit/>
      </a:bodyPr>
      <a:lstStyle>
        <a:defPPr>
          <a:lnSpc>
            <a:spcPts val="2500"/>
          </a:lnSpc>
          <a:spcAft>
            <a:spcPts val="1250"/>
          </a:spcAft>
          <a:defRPr sz="2100" i="1" dirty="0" smtClean="0">
            <a:solidFill>
              <a:srgbClr val="DD0000"/>
            </a:solidFill>
            <a:effectLst/>
            <a:latin typeface="Calibri"/>
            <a:ea typeface="Calibri"/>
            <a:cs typeface="Times New Roman"/>
          </a:defRPr>
        </a:defPPr>
      </a:lstStyle>
    </a:spDef>
    <a:lnDef>
      <a:spPr/>
      <a:bodyPr/>
      <a:lstStyle/>
      <a:style>
        <a:lnRef idx="2">
          <a:schemeClr val="accent1"/>
        </a:lnRef>
        <a:fillRef idx="0">
          <a:schemeClr val="accent1"/>
        </a:fillRef>
        <a:effectRef idx="1">
          <a:schemeClr val="accent1"/>
        </a:effectRef>
        <a:fontRef idx="minor">
          <a:schemeClr val="tx1"/>
        </a:fontRef>
      </a:style>
    </a:lnDef>
    <a:txDef>
      <a:spPr bwMode="auto">
        <a:noFill/>
        <a:ln w="9525">
          <a:noFill/>
          <a:miter lim="800000"/>
          <a:headEnd/>
          <a:tailEnd/>
        </a:ln>
      </a:spPr>
      <a:bodyPr vert="horz" wrap="square" lIns="91440" tIns="45720" rIns="91440" bIns="45720" numCol="1" anchor="ctr" anchorCtr="0" compatLnSpc="1">
        <a:prstTxWarp prst="textNoShape">
          <a:avLst/>
        </a:prstTxWarp>
        <a:normAutofit/>
      </a:bodyPr>
      <a:lstStyle>
        <a:defPPr marL="0" marR="0" indent="0" algn="l" defTabSz="457200" rtl="0" eaLnBrk="1" fontAlgn="base" latinLnBrk="0" hangingPunct="1">
          <a:lnSpc>
            <a:spcPct val="100000"/>
          </a:lnSpc>
          <a:spcBef>
            <a:spcPts val="500"/>
          </a:spcBef>
          <a:spcAft>
            <a:spcPts val="500"/>
          </a:spcAft>
          <a:buClr>
            <a:srgbClr val="C10C21"/>
          </a:buClr>
          <a:buSzTx/>
          <a:buFont typeface="Lucida Grande" pitchFamily="-109" charset="0"/>
          <a:buNone/>
          <a:tabLst/>
          <a:defRPr kumimoji="0" sz="2200" b="0" i="0" u="none" strike="noStrike" kern="1200" cap="none" spc="0" normalizeH="0" baseline="0" noProof="0" dirty="0">
            <a:ln>
              <a:noFill/>
            </a:ln>
            <a:solidFill>
              <a:srgbClr val="EEAB91"/>
            </a:solidFill>
            <a:effectLst/>
            <a:uLnTx/>
            <a:uFillTx/>
            <a:latin typeface="+mn-lt"/>
            <a:ea typeface="Geneva" pitchFamily="-109" charset="0"/>
            <a:cs typeface="Geneva" pitchFamily="-109"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96BEACA2F2FD04D9CF8C0C2AD81FE20" ma:contentTypeVersion="14" ma:contentTypeDescription="Create a new document." ma:contentTypeScope="" ma:versionID="e21ab03133499e5edaa8e5f1aeb5a2cd">
  <xsd:schema xmlns:xsd="http://www.w3.org/2001/XMLSchema" xmlns:xs="http://www.w3.org/2001/XMLSchema" xmlns:p="http://schemas.microsoft.com/office/2006/metadata/properties" xmlns:ns2="f08a3a01-a810-4981-84de-513e48da387b" xmlns:ns3="6f9764a4-8270-4f29-bbff-a467630dd90c" targetNamespace="http://schemas.microsoft.com/office/2006/metadata/properties" ma:root="true" ma:fieldsID="a605b1831acf3ca42085371145770ccb" ns2:_="" ns3:_="">
    <xsd:import namespace="f08a3a01-a810-4981-84de-513e48da387b"/>
    <xsd:import namespace="6f9764a4-8270-4f29-bbff-a467630dd90c"/>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8a3a01-a810-4981-84de-513e48da38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fd85d53d-afa2-41ae-870b-875e92731b70"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f9764a4-8270-4f29-bbff-a467630dd90c"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86f4df2a-fb7f-403e-9547-acf1b9f2f5fe}" ma:internalName="TaxCatchAll" ma:showField="CatchAllData" ma:web="6f9764a4-8270-4f29-bbff-a467630dd90c">
      <xsd:complexType>
        <xsd:complexContent>
          <xsd:extension base="dms:MultiChoiceLookup">
            <xsd:sequence>
              <xsd:element name="Value" type="dms:Lookup" maxOccurs="unbounded" minOccurs="0" nillable="true"/>
            </xsd:sequence>
          </xsd:extension>
        </xsd:complexContent>
      </xsd:complexType>
    </xsd:element>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08a3a01-a810-4981-84de-513e48da387b">
      <Terms xmlns="http://schemas.microsoft.com/office/infopath/2007/PartnerControls"/>
    </lcf76f155ced4ddcb4097134ff3c332f>
    <TaxCatchAll xmlns="6f9764a4-8270-4f29-bbff-a467630dd90c" xsi:nil="true"/>
  </documentManagement>
</p:properties>
</file>

<file path=customXml/itemProps1.xml><?xml version="1.0" encoding="utf-8"?>
<ds:datastoreItem xmlns:ds="http://schemas.openxmlformats.org/officeDocument/2006/customXml" ds:itemID="{8B0CDE11-ACC2-440D-BC64-F32F2D11D75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08a3a01-a810-4981-84de-513e48da387b"/>
    <ds:schemaRef ds:uri="6f9764a4-8270-4f29-bbff-a467630dd90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196C781-30BF-46B1-B8ED-A8942A57913F}">
  <ds:schemaRefs>
    <ds:schemaRef ds:uri="http://schemas.microsoft.com/sharepoint/v3/contenttype/forms"/>
  </ds:schemaRefs>
</ds:datastoreItem>
</file>

<file path=customXml/itemProps3.xml><?xml version="1.0" encoding="utf-8"?>
<ds:datastoreItem xmlns:ds="http://schemas.openxmlformats.org/officeDocument/2006/customXml" ds:itemID="{60521A2C-C9F7-4BBD-B093-F8F659DA7092}">
  <ds:schemaRefs>
    <ds:schemaRef ds:uri="http://schemas.microsoft.com/office/2006/metadata/properties"/>
    <ds:schemaRef ds:uri="http://schemas.microsoft.com/office/infopath/2007/PartnerControls"/>
    <ds:schemaRef ds:uri="f08a3a01-a810-4981-84de-513e48da387b"/>
    <ds:schemaRef ds:uri="6f9764a4-8270-4f29-bbff-a467630dd90c"/>
  </ds:schemaRefs>
</ds:datastoreItem>
</file>

<file path=docProps/app.xml><?xml version="1.0" encoding="utf-8"?>
<Properties xmlns="http://schemas.openxmlformats.org/officeDocument/2006/extended-properties" xmlns:vt="http://schemas.openxmlformats.org/officeDocument/2006/docPropsVTypes">
  <TotalTime>13404</TotalTime>
  <Words>2190</Words>
  <Application>Microsoft Office PowerPoint</Application>
  <PresentationFormat>On-screen Show (4:3)</PresentationFormat>
  <Paragraphs>204</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NCSCT</vt:lpstr>
      <vt:lpstr>PowerPoint Presentation</vt:lpstr>
      <vt:lpstr>Stopping smoking and medication</vt:lpstr>
      <vt:lpstr>Smoking and medication interactions</vt:lpstr>
      <vt:lpstr>Clinical effects of smoking and stopping   on metabolism of these drugs</vt:lpstr>
      <vt:lpstr>Clozapine management in smoking cessation </vt:lpstr>
      <vt:lpstr>Clozapine management in smoking cessation </vt:lpstr>
      <vt:lpstr>PowerPoint Presentation</vt:lpstr>
      <vt:lpstr>Caffeine and smoking</vt:lpstr>
      <vt:lpstr>PowerPoint Presentation</vt:lpstr>
      <vt:lpstr>PowerPoint Presentation</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Mark Bunegar</dc:creator>
  <cp:lastModifiedBy>SOPHIA PAPADAKIS</cp:lastModifiedBy>
  <cp:revision>2160</cp:revision>
  <cp:lastPrinted>2023-12-05T12:54:44Z</cp:lastPrinted>
  <dcterms:created xsi:type="dcterms:W3CDTF">2019-04-01T09:21:54Z</dcterms:created>
  <dcterms:modified xsi:type="dcterms:W3CDTF">2024-03-11T11:15:21Z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0x010100D96BEACA2F2FD04D9CF8C0C2AD81FE20</vt:lpwstr>
  </property>
  <property fmtid="{D5CDD505-2E9C-101B-9397-08002B2CF9AE}" pid="3" name="MediaServiceImageTags">
    <vt:lpwstr/>
  </property>
</Properties>
</file>